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307" r:id="rId2"/>
    <p:sldId id="316" r:id="rId3"/>
    <p:sldId id="317" r:id="rId4"/>
    <p:sldId id="318" r:id="rId5"/>
    <p:sldId id="319" r:id="rId6"/>
    <p:sldId id="257" r:id="rId7"/>
    <p:sldId id="308" r:id="rId8"/>
    <p:sldId id="271" r:id="rId9"/>
    <p:sldId id="266" r:id="rId10"/>
    <p:sldId id="311" r:id="rId11"/>
    <p:sldId id="274" r:id="rId12"/>
    <p:sldId id="312" r:id="rId13"/>
    <p:sldId id="288" r:id="rId14"/>
    <p:sldId id="289" r:id="rId15"/>
    <p:sldId id="313" r:id="rId16"/>
    <p:sldId id="297" r:id="rId17"/>
    <p:sldId id="298" r:id="rId18"/>
    <p:sldId id="299" r:id="rId19"/>
    <p:sldId id="315" r:id="rId2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C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D07C9-3585-4DF3-B2FA-87749E95FBA8}" v="1006" dt="2023-12-06T09:49:02.14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6" autoAdjust="0"/>
    <p:restoredTop sz="94660"/>
  </p:normalViewPr>
  <p:slideViewPr>
    <p:cSldViewPr snapToGrid="0">
      <p:cViewPr varScale="1">
        <p:scale>
          <a:sx n="82" d="100"/>
          <a:sy n="82"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53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spTree>
    <p:extLst>
      <p:ext uri="{BB962C8B-B14F-4D97-AF65-F5344CB8AC3E}">
        <p14:creationId xmlns:p14="http://schemas.microsoft.com/office/powerpoint/2010/main" val="201053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spTree>
    <p:extLst>
      <p:ext uri="{BB962C8B-B14F-4D97-AF65-F5344CB8AC3E}">
        <p14:creationId xmlns:p14="http://schemas.microsoft.com/office/powerpoint/2010/main" val="86822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spTree>
    <p:extLst>
      <p:ext uri="{BB962C8B-B14F-4D97-AF65-F5344CB8AC3E}">
        <p14:creationId xmlns:p14="http://schemas.microsoft.com/office/powerpoint/2010/main" val="375850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9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spTree>
    <p:extLst>
      <p:ext uri="{BB962C8B-B14F-4D97-AF65-F5344CB8AC3E}">
        <p14:creationId xmlns:p14="http://schemas.microsoft.com/office/powerpoint/2010/main" val="366380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spTree>
    <p:extLst>
      <p:ext uri="{BB962C8B-B14F-4D97-AF65-F5344CB8AC3E}">
        <p14:creationId xmlns:p14="http://schemas.microsoft.com/office/powerpoint/2010/main" val="201734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spTree>
    <p:extLst>
      <p:ext uri="{BB962C8B-B14F-4D97-AF65-F5344CB8AC3E}">
        <p14:creationId xmlns:p14="http://schemas.microsoft.com/office/powerpoint/2010/main" val="120669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spTree>
    <p:extLst>
      <p:ext uri="{BB962C8B-B14F-4D97-AF65-F5344CB8AC3E}">
        <p14:creationId xmlns:p14="http://schemas.microsoft.com/office/powerpoint/2010/main" val="77714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3052C8-03A1-4005-AA12-C9033DF4996B}" type="datetimeFigureOut">
              <a:rPr kumimoji="1" lang="ja-JP" altLang="en-US" smtClean="0"/>
              <a:t>2025/3/1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1FD300-C466-4E9D-ADB3-E1BD5EC0159C}" type="slidenum">
              <a:rPr kumimoji="1" lang="ja-JP" altLang="en-US" smtClean="0"/>
              <a:t>‹#›</a:t>
            </a:fld>
            <a:endParaRPr kumimoji="1" lang="ja-JP" altLang="en-US"/>
          </a:p>
        </p:txBody>
      </p:sp>
    </p:spTree>
    <p:extLst>
      <p:ext uri="{BB962C8B-B14F-4D97-AF65-F5344CB8AC3E}">
        <p14:creationId xmlns:p14="http://schemas.microsoft.com/office/powerpoint/2010/main" val="67085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3052C8-03A1-4005-AA12-C9033DF4996B}" type="datetimeFigureOut">
              <a:rPr kumimoji="1" lang="ja-JP" altLang="en-US" smtClean="0"/>
              <a:t>2025/3/1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1FD300-C466-4E9D-ADB3-E1BD5EC0159C}" type="slidenum">
              <a:rPr kumimoji="1" lang="ja-JP" altLang="en-US" smtClean="0"/>
              <a:t>‹#›</a:t>
            </a:fld>
            <a:endParaRPr kumimoji="1" lang="ja-JP" altLang="en-US"/>
          </a:p>
        </p:txBody>
      </p:sp>
    </p:spTree>
    <p:extLst>
      <p:ext uri="{BB962C8B-B14F-4D97-AF65-F5344CB8AC3E}">
        <p14:creationId xmlns:p14="http://schemas.microsoft.com/office/powerpoint/2010/main" val="163424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3052C8-03A1-4005-AA12-C9033DF4996B}" type="datetimeFigureOut">
              <a:rPr kumimoji="1" lang="ja-JP" altLang="en-US" smtClean="0"/>
              <a:t>2025/3/1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1FD300-C466-4E9D-ADB3-E1BD5EC0159C}"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3251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52424-B26B-044A-A97C-776C26F8F3C7}"/>
              </a:ext>
            </a:extLst>
          </p:cNvPr>
          <p:cNvSpPr>
            <a:spLocks noGrp="1"/>
          </p:cNvSpPr>
          <p:nvPr>
            <p:ph type="title"/>
          </p:nvPr>
        </p:nvSpPr>
        <p:spPr>
          <a:xfrm>
            <a:off x="1066800" y="62316"/>
            <a:ext cx="10058400" cy="1450757"/>
          </a:xfrm>
        </p:spPr>
        <p:txBody>
          <a:bodyPr>
            <a:normAutofit/>
          </a:bodyPr>
          <a:lstStyle/>
          <a:p>
            <a:br>
              <a:rPr kumimoji="1" lang="en-US" altLang="ja-JP" sz="3200" dirty="0">
                <a:latin typeface="ＭＳ ゴシック" panose="020B0609070205080204" pitchFamily="49" charset="-128"/>
                <a:ea typeface="ＭＳ ゴシック" panose="020B0609070205080204" pitchFamily="49" charset="-128"/>
              </a:rPr>
            </a:br>
            <a:r>
              <a:rPr kumimoji="1" lang="ja-JP" altLang="en-US" sz="3200" dirty="0">
                <a:latin typeface="ＭＳ ゴシック" panose="020B0609070205080204" pitchFamily="49" charset="-128"/>
                <a:ea typeface="ＭＳ ゴシック" panose="020B0609070205080204" pitchFamily="49" charset="-128"/>
              </a:rPr>
              <a:t>南薩支部　第</a:t>
            </a:r>
            <a:r>
              <a:rPr kumimoji="1" lang="en-US" altLang="ja-JP" sz="3200" dirty="0">
                <a:latin typeface="ＭＳ ゴシック" panose="020B0609070205080204" pitchFamily="49" charset="-128"/>
                <a:ea typeface="ＭＳ ゴシック" panose="020B0609070205080204" pitchFamily="49" charset="-128"/>
              </a:rPr>
              <a:t>3</a:t>
            </a:r>
            <a:r>
              <a:rPr kumimoji="1" lang="ja-JP" altLang="en-US" sz="3200" dirty="0">
                <a:latin typeface="ＭＳ ゴシック" panose="020B0609070205080204" pitchFamily="49" charset="-128"/>
                <a:ea typeface="ＭＳ ゴシック" panose="020B0609070205080204" pitchFamily="49" charset="-128"/>
              </a:rPr>
              <a:t>回定例研修</a:t>
            </a:r>
          </a:p>
        </p:txBody>
      </p:sp>
      <p:sp>
        <p:nvSpPr>
          <p:cNvPr id="3" name="コンテンツ プレースホルダー 2">
            <a:extLst>
              <a:ext uri="{FF2B5EF4-FFF2-40B4-BE49-F238E27FC236}">
                <a16:creationId xmlns:a16="http://schemas.microsoft.com/office/drawing/2014/main" id="{7DC7D9AB-1485-3CC1-C907-06C3E842D366}"/>
              </a:ext>
            </a:extLst>
          </p:cNvPr>
          <p:cNvSpPr>
            <a:spLocks noGrp="1"/>
          </p:cNvSpPr>
          <p:nvPr>
            <p:ph idx="1"/>
          </p:nvPr>
        </p:nvSpPr>
        <p:spPr>
          <a:xfrm>
            <a:off x="1097280" y="2277374"/>
            <a:ext cx="10058400" cy="3591720"/>
          </a:xfrm>
        </p:spPr>
        <p:txBody>
          <a:bodyPr>
            <a:normAutofit/>
          </a:bodyPr>
          <a:lstStyle/>
          <a:p>
            <a:pPr marL="0" indent="0" algn="ctr">
              <a:buNone/>
            </a:pPr>
            <a:r>
              <a:rPr kumimoji="1" lang="ja-JP" altLang="en-US" sz="5400" dirty="0">
                <a:solidFill>
                  <a:schemeClr val="accent3">
                    <a:lumMod val="50000"/>
                  </a:schemeClr>
                </a:solidFill>
                <a:latin typeface="ＭＳ ゴシック" panose="020B0609070205080204" pitchFamily="49" charset="-128"/>
                <a:ea typeface="ＭＳ ゴシック" panose="020B0609070205080204" pitchFamily="49" charset="-128"/>
              </a:rPr>
              <a:t>適ケアを活用して</a:t>
            </a:r>
            <a:endParaRPr kumimoji="1" lang="en-US" altLang="ja-JP" sz="5400" dirty="0">
              <a:solidFill>
                <a:schemeClr val="accent3">
                  <a:lumMod val="50000"/>
                </a:schemeClr>
              </a:solidFill>
              <a:latin typeface="ＭＳ ゴシック" panose="020B0609070205080204" pitchFamily="49" charset="-128"/>
              <a:ea typeface="ＭＳ ゴシック" panose="020B0609070205080204" pitchFamily="49" charset="-128"/>
            </a:endParaRPr>
          </a:p>
          <a:p>
            <a:pPr algn="ctr"/>
            <a:r>
              <a:rPr kumimoji="1" lang="ja-JP" altLang="en-US" sz="5400" dirty="0">
                <a:solidFill>
                  <a:schemeClr val="accent3">
                    <a:lumMod val="50000"/>
                  </a:schemeClr>
                </a:solidFill>
                <a:latin typeface="ＭＳ ゴシック" panose="020B0609070205080204" pitchFamily="49" charset="-128"/>
                <a:ea typeface="ＭＳ ゴシック" panose="020B0609070205080204" pitchFamily="49" charset="-128"/>
              </a:rPr>
              <a:t>多角的な視点を学ぶ</a:t>
            </a:r>
          </a:p>
        </p:txBody>
      </p:sp>
      <p:sp>
        <p:nvSpPr>
          <p:cNvPr id="4" name="テキスト ボックス 3">
            <a:extLst>
              <a:ext uri="{FF2B5EF4-FFF2-40B4-BE49-F238E27FC236}">
                <a16:creationId xmlns:a16="http://schemas.microsoft.com/office/drawing/2014/main" id="{1EB9A5EF-1AC9-CC52-7B71-43DA63611C00}"/>
              </a:ext>
            </a:extLst>
          </p:cNvPr>
          <p:cNvSpPr txBox="1"/>
          <p:nvPr/>
        </p:nvSpPr>
        <p:spPr>
          <a:xfrm>
            <a:off x="7977930" y="5142451"/>
            <a:ext cx="3288485" cy="646331"/>
          </a:xfrm>
          <a:prstGeom prst="rect">
            <a:avLst/>
          </a:prstGeom>
          <a:noFill/>
        </p:spPr>
        <p:txBody>
          <a:bodyPr wrap="square" rtlCol="0">
            <a:spAutoFit/>
          </a:bodyPr>
          <a:lstStyle/>
          <a:p>
            <a:r>
              <a:rPr kumimoji="1" lang="ja-JP" altLang="en-US" dirty="0"/>
              <a:t>グループホーム加世田</a:t>
            </a:r>
            <a:endParaRPr kumimoji="1" lang="en-US" altLang="ja-JP" dirty="0"/>
          </a:p>
          <a:p>
            <a:r>
              <a:rPr kumimoji="1" lang="ja-JP" altLang="en-US" dirty="0"/>
              <a:t>　　　　　鬼塚　毅</a:t>
            </a:r>
          </a:p>
        </p:txBody>
      </p:sp>
    </p:spTree>
    <p:extLst>
      <p:ext uri="{BB962C8B-B14F-4D97-AF65-F5344CB8AC3E}">
        <p14:creationId xmlns:p14="http://schemas.microsoft.com/office/powerpoint/2010/main" val="293285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Content Placeholder 7">
            <a:extLst>
              <a:ext uri="{FF2B5EF4-FFF2-40B4-BE49-F238E27FC236}">
                <a16:creationId xmlns:a16="http://schemas.microsoft.com/office/drawing/2014/main" id="{64E5ACA1-AD21-898C-830B-17CCE911335B}"/>
              </a:ext>
            </a:extLst>
          </p:cNvPr>
          <p:cNvSpPr>
            <a:spLocks noGrp="1"/>
          </p:cNvSpPr>
          <p:nvPr>
            <p:ph idx="1"/>
          </p:nvPr>
        </p:nvSpPr>
        <p:spPr>
          <a:xfrm>
            <a:off x="492371" y="2653800"/>
            <a:ext cx="3084844" cy="3335519"/>
          </a:xfrm>
        </p:spPr>
        <p:txBody>
          <a:bodyPr>
            <a:normAutofit/>
          </a:bodyPr>
          <a:lstStyle/>
          <a:p>
            <a:r>
              <a:rPr lang="ja-JP" altLang="en-US" sz="1500" dirty="0">
                <a:solidFill>
                  <a:srgbClr val="FFFFFF"/>
                </a:solidFill>
              </a:rPr>
              <a:t>２つの大項目</a:t>
            </a:r>
            <a:endParaRPr lang="en-US" altLang="ja-JP" sz="1500" dirty="0">
              <a:solidFill>
                <a:srgbClr val="FFFFFF"/>
              </a:solidFill>
            </a:endParaRPr>
          </a:p>
          <a:p>
            <a:r>
              <a:rPr lang="ja-JP" altLang="en-US" sz="1500" dirty="0">
                <a:solidFill>
                  <a:srgbClr val="FFFFFF"/>
                </a:solidFill>
              </a:rPr>
              <a:t>８つの中項目</a:t>
            </a:r>
            <a:endParaRPr lang="en-US" altLang="ja-JP" sz="1500" dirty="0">
              <a:solidFill>
                <a:srgbClr val="FFFFFF"/>
              </a:solidFill>
            </a:endParaRPr>
          </a:p>
          <a:p>
            <a:r>
              <a:rPr lang="en-US" altLang="ja-JP" sz="1500" dirty="0">
                <a:solidFill>
                  <a:srgbClr val="FFFFFF"/>
                </a:solidFill>
              </a:rPr>
              <a:t>1</a:t>
            </a:r>
            <a:r>
              <a:rPr lang="ja-JP" altLang="en-US" sz="1500" dirty="0">
                <a:solidFill>
                  <a:srgbClr val="FFFFFF"/>
                </a:solidFill>
              </a:rPr>
              <a:t>～</a:t>
            </a:r>
            <a:r>
              <a:rPr lang="en-US" altLang="ja-JP" sz="1500" dirty="0">
                <a:solidFill>
                  <a:srgbClr val="FFFFFF"/>
                </a:solidFill>
              </a:rPr>
              <a:t>19</a:t>
            </a:r>
            <a:r>
              <a:rPr lang="ja-JP" altLang="en-US" sz="1500" dirty="0">
                <a:solidFill>
                  <a:srgbClr val="FFFFFF"/>
                </a:solidFill>
              </a:rPr>
              <a:t>の想定される支援内容</a:t>
            </a:r>
            <a:endParaRPr lang="en-US" altLang="ja-JP" sz="1500" dirty="0">
              <a:solidFill>
                <a:srgbClr val="FFFFFF"/>
              </a:solidFill>
            </a:endParaRPr>
          </a:p>
          <a:p>
            <a:r>
              <a:rPr lang="ja-JP" altLang="en-US" sz="1500" dirty="0">
                <a:solidFill>
                  <a:srgbClr val="FFFFFF"/>
                </a:solidFill>
              </a:rPr>
              <a:t>があります。</a:t>
            </a:r>
            <a:endParaRPr lang="en-US" sz="1500" dirty="0">
              <a:solidFill>
                <a:srgbClr val="FFFFFF"/>
              </a:solidFill>
            </a:endParaRPr>
          </a:p>
        </p:txBody>
      </p:sp>
      <p:sp>
        <p:nvSpPr>
          <p:cNvPr id="17" name="Rectangle 16">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4" name="コンテンツ プレースホルダー 3">
            <a:extLst>
              <a:ext uri="{FF2B5EF4-FFF2-40B4-BE49-F238E27FC236}">
                <a16:creationId xmlns:a16="http://schemas.microsoft.com/office/drawing/2014/main" id="{B763C5CD-88C5-F1DB-473E-01D47947634A}"/>
              </a:ext>
            </a:extLst>
          </p:cNvPr>
          <p:cNvPicPr>
            <a:picLocks noChangeAspect="1"/>
          </p:cNvPicPr>
          <p:nvPr/>
        </p:nvPicPr>
        <p:blipFill rotWithShape="1">
          <a:blip r:embed="rId2"/>
          <a:srcRect l="25404" t="12260" r="25967" b="27405"/>
          <a:stretch/>
        </p:blipFill>
        <p:spPr>
          <a:xfrm>
            <a:off x="3835797" y="756224"/>
            <a:ext cx="8256168" cy="5762021"/>
          </a:xfrm>
          <a:prstGeom prst="rect">
            <a:avLst/>
          </a:prstGeom>
        </p:spPr>
      </p:pic>
      <p:sp>
        <p:nvSpPr>
          <p:cNvPr id="2" name="タイトル 1">
            <a:extLst>
              <a:ext uri="{FF2B5EF4-FFF2-40B4-BE49-F238E27FC236}">
                <a16:creationId xmlns:a16="http://schemas.microsoft.com/office/drawing/2014/main" id="{AD3FA949-2B81-AA68-ED57-BE707A922DE4}"/>
              </a:ext>
            </a:extLst>
          </p:cNvPr>
          <p:cNvSpPr>
            <a:spLocks noGrp="1"/>
          </p:cNvSpPr>
          <p:nvPr>
            <p:ph type="title"/>
          </p:nvPr>
        </p:nvSpPr>
        <p:spPr>
          <a:xfrm>
            <a:off x="335561" y="1785119"/>
            <a:ext cx="3651238" cy="835591"/>
          </a:xfrm>
        </p:spPr>
        <p:txBody>
          <a:bodyPr>
            <a:normAutofit/>
          </a:bodyPr>
          <a:lstStyle/>
          <a:p>
            <a:r>
              <a:rPr kumimoji="1" lang="ja-JP" altLang="en-US" sz="1700" dirty="0">
                <a:solidFill>
                  <a:srgbClr val="FFFFFF"/>
                </a:solidFill>
                <a:latin typeface="ＭＳ ゴシック" panose="020B0609070205080204" pitchFamily="49" charset="-128"/>
                <a:ea typeface="ＭＳ ゴシック" panose="020B0609070205080204" pitchFamily="49" charset="-128"/>
              </a:rPr>
              <a:t>基本方針</a:t>
            </a:r>
            <a:r>
              <a:rPr kumimoji="1" lang="en-US" altLang="ja-JP" sz="1700" dirty="0">
                <a:solidFill>
                  <a:srgbClr val="FFFFFF"/>
                </a:solidFill>
                <a:latin typeface="ＭＳ ゴシック" panose="020B0609070205080204" pitchFamily="49" charset="-128"/>
                <a:ea typeface="ＭＳ ゴシック" panose="020B0609070205080204" pitchFamily="49" charset="-128"/>
              </a:rPr>
              <a:t>Ⅰ</a:t>
            </a:r>
            <a:br>
              <a:rPr kumimoji="1" lang="en-US" altLang="ja-JP" sz="1700" dirty="0">
                <a:solidFill>
                  <a:srgbClr val="FFFFFF"/>
                </a:solidFill>
                <a:latin typeface="ＭＳ ゴシック" panose="020B0609070205080204" pitchFamily="49" charset="-128"/>
                <a:ea typeface="ＭＳ ゴシック" panose="020B0609070205080204" pitchFamily="49" charset="-128"/>
              </a:rPr>
            </a:br>
            <a:r>
              <a:rPr kumimoji="1" lang="ja-JP" altLang="en-US" sz="1700" dirty="0">
                <a:solidFill>
                  <a:srgbClr val="FFFFFF"/>
                </a:solidFill>
                <a:latin typeface="ＭＳ ゴシック" panose="020B0609070205080204" pitchFamily="49" charset="-128"/>
                <a:ea typeface="ＭＳ ゴシック" panose="020B0609070205080204" pitchFamily="49" charset="-128"/>
              </a:rPr>
              <a:t>尊厳を尊重した意思決定の支援</a:t>
            </a:r>
          </a:p>
        </p:txBody>
      </p:sp>
    </p:spTree>
    <p:extLst>
      <p:ext uri="{BB962C8B-B14F-4D97-AF65-F5344CB8AC3E}">
        <p14:creationId xmlns:p14="http://schemas.microsoft.com/office/powerpoint/2010/main" val="271840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6319A5-39EB-5928-220B-CA542E822206}"/>
              </a:ext>
            </a:extLst>
          </p:cNvPr>
          <p:cNvSpPr>
            <a:spLocks noGrp="1"/>
          </p:cNvSpPr>
          <p:nvPr>
            <p:ph type="title"/>
          </p:nvPr>
        </p:nvSpPr>
        <p:spPr>
          <a:xfrm>
            <a:off x="1097280" y="286604"/>
            <a:ext cx="10058400" cy="1219468"/>
          </a:xfrm>
        </p:spPr>
        <p:txBody>
          <a:bodyPr>
            <a:normAutofit/>
          </a:bodyPr>
          <a:lstStyle/>
          <a:p>
            <a:r>
              <a:rPr kumimoji="1" lang="ja-JP" altLang="en-US" sz="3200" b="1" dirty="0">
                <a:solidFill>
                  <a:schemeClr val="accent4">
                    <a:lumMod val="50000"/>
                  </a:schemeClr>
                </a:solidFill>
                <a:latin typeface="ＭＳ ゴシック" panose="020B0609070205080204" pitchFamily="49" charset="-128"/>
                <a:ea typeface="ＭＳ ゴシック" panose="020B0609070205080204" pitchFamily="49" charset="-128"/>
              </a:rPr>
              <a:t>適切なケアマネジメント手法における「尊厳」とは？</a:t>
            </a:r>
          </a:p>
        </p:txBody>
      </p:sp>
      <p:sp>
        <p:nvSpPr>
          <p:cNvPr id="3" name="コンテンツ プレースホルダー 2">
            <a:extLst>
              <a:ext uri="{FF2B5EF4-FFF2-40B4-BE49-F238E27FC236}">
                <a16:creationId xmlns:a16="http://schemas.microsoft.com/office/drawing/2014/main" id="{CEB5BE01-FB56-7CBB-A81E-E1BEA43B0A8B}"/>
              </a:ext>
            </a:extLst>
          </p:cNvPr>
          <p:cNvSpPr>
            <a:spLocks noGrp="1"/>
          </p:cNvSpPr>
          <p:nvPr>
            <p:ph idx="1"/>
          </p:nvPr>
        </p:nvSpPr>
        <p:spPr>
          <a:xfrm>
            <a:off x="860613" y="2178424"/>
            <a:ext cx="10703858" cy="3690670"/>
          </a:xfrm>
        </p:spPr>
        <p:txBody>
          <a:bodyPr/>
          <a:lstStyle/>
          <a:p>
            <a:r>
              <a:rPr kumimoji="1" lang="ja-JP" altLang="en-US" sz="2800" b="1" dirty="0">
                <a:latin typeface="ＭＳ ゴシック" panose="020B0609070205080204" pitchFamily="49" charset="-128"/>
                <a:ea typeface="ＭＳ ゴシック" panose="020B0609070205080204" pitchFamily="49" charset="-128"/>
              </a:rPr>
              <a:t>○その人自身にとっての本人らしい生活、</a:t>
            </a:r>
            <a:endParaRPr kumimoji="1" lang="en-US" altLang="ja-JP" sz="2800" b="1" dirty="0">
              <a:latin typeface="ＭＳ ゴシック" panose="020B0609070205080204" pitchFamily="49" charset="-128"/>
              <a:ea typeface="ＭＳ ゴシック" panose="020B0609070205080204" pitchFamily="49" charset="-128"/>
            </a:endParaRPr>
          </a:p>
          <a:p>
            <a:r>
              <a:rPr kumimoji="1" lang="ja-JP" altLang="en-US" sz="2800" b="1" dirty="0">
                <a:latin typeface="ＭＳ ゴシック" panose="020B0609070205080204" pitchFamily="49" charset="-128"/>
                <a:ea typeface="ＭＳ ゴシック" panose="020B0609070205080204" pitchFamily="49" charset="-128"/>
              </a:rPr>
              <a:t>　すなわち質（</a:t>
            </a:r>
            <a:r>
              <a:rPr kumimoji="1" lang="en-US" altLang="ja-JP" sz="2800" b="1" dirty="0">
                <a:latin typeface="ＭＳ ゴシック" panose="020B0609070205080204" pitchFamily="49" charset="-128"/>
                <a:ea typeface="ＭＳ ゴシック" panose="020B0609070205080204" pitchFamily="49" charset="-128"/>
              </a:rPr>
              <a:t>QOL</a:t>
            </a:r>
            <a:r>
              <a:rPr kumimoji="1" lang="ja-JP" altLang="en-US" sz="2800" b="1" dirty="0">
                <a:latin typeface="ＭＳ ゴシック" panose="020B0609070205080204" pitchFamily="49" charset="-128"/>
                <a:ea typeface="ＭＳ ゴシック" panose="020B0609070205080204" pitchFamily="49" charset="-128"/>
              </a:rPr>
              <a:t>）の高い生活が実現出来るような支援</a:t>
            </a:r>
            <a:endParaRPr kumimoji="1" lang="en-US" altLang="ja-JP" sz="2800" b="1" dirty="0">
              <a:latin typeface="ＭＳ ゴシック" panose="020B0609070205080204" pitchFamily="49" charset="-128"/>
              <a:ea typeface="ＭＳ ゴシック" panose="020B0609070205080204" pitchFamily="49" charset="-128"/>
            </a:endParaRPr>
          </a:p>
          <a:p>
            <a:r>
              <a:rPr kumimoji="1" lang="ja-JP" altLang="en-US" sz="2800" b="1" dirty="0">
                <a:latin typeface="ＭＳ ゴシック" panose="020B0609070205080204" pitchFamily="49" charset="-128"/>
                <a:ea typeface="ＭＳ ゴシック" panose="020B0609070205080204" pitchFamily="49" charset="-128"/>
              </a:rPr>
              <a:t>○本人自身が様々な社会資源を組み合わせ、</a:t>
            </a:r>
            <a:endParaRPr kumimoji="1" lang="en-US" altLang="ja-JP" sz="2800" b="1" dirty="0">
              <a:latin typeface="ＭＳ ゴシック" panose="020B0609070205080204" pitchFamily="49" charset="-128"/>
              <a:ea typeface="ＭＳ ゴシック" panose="020B0609070205080204" pitchFamily="49" charset="-128"/>
            </a:endParaRPr>
          </a:p>
          <a:p>
            <a:r>
              <a:rPr kumimoji="1" lang="ja-JP" altLang="en-US" sz="2800" b="1" dirty="0">
                <a:latin typeface="ＭＳ ゴシック" panose="020B0609070205080204" pitchFamily="49" charset="-128"/>
                <a:ea typeface="ＭＳ ゴシック" panose="020B0609070205080204" pitchFamily="49" charset="-128"/>
              </a:rPr>
              <a:t>　目指す生活の実現に向けた本人の潜在能力を高めていくこと</a:t>
            </a:r>
            <a:endParaRPr kumimoji="1" lang="en-US" altLang="ja-JP" sz="2800" b="1" dirty="0">
              <a:latin typeface="ＭＳ ゴシック" panose="020B0609070205080204" pitchFamily="49" charset="-128"/>
              <a:ea typeface="ＭＳ ゴシック" panose="020B0609070205080204" pitchFamily="49" charset="-128"/>
            </a:endParaRPr>
          </a:p>
          <a:p>
            <a:r>
              <a:rPr kumimoji="1" lang="ja-JP" altLang="en-US" sz="2800" b="1" dirty="0">
                <a:latin typeface="ＭＳ ゴシック" panose="020B0609070205080204" pitchFamily="49" charset="-128"/>
                <a:ea typeface="ＭＳ ゴシック" panose="020B0609070205080204" pitchFamily="49" charset="-128"/>
              </a:rPr>
              <a:t>○セルフケアや生活の実現に必要な支援</a:t>
            </a:r>
            <a:endParaRPr kumimoji="1" lang="en-US" altLang="ja-JP" sz="2800" b="1" dirty="0">
              <a:latin typeface="ＭＳ ゴシック" panose="020B0609070205080204" pitchFamily="49" charset="-128"/>
              <a:ea typeface="ＭＳ ゴシック" panose="020B0609070205080204" pitchFamily="49" charset="-128"/>
            </a:endParaRPr>
          </a:p>
          <a:p>
            <a:r>
              <a:rPr kumimoji="1" lang="ja-JP" altLang="en-US" sz="2800" b="1" dirty="0">
                <a:latin typeface="ＭＳ ゴシック" panose="020B0609070205080204" pitchFamily="49" charset="-128"/>
                <a:ea typeface="ＭＳ ゴシック" panose="020B0609070205080204" pitchFamily="49" charset="-128"/>
              </a:rPr>
              <a:t>○意思形成及び意思決定の支援などが利用できるようにすること</a:t>
            </a:r>
            <a:endParaRPr kumimoji="1" lang="en-US" altLang="ja-JP" sz="2800" b="1"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テキスト ボックス 3">
            <a:extLst>
              <a:ext uri="{FF2B5EF4-FFF2-40B4-BE49-F238E27FC236}">
                <a16:creationId xmlns:a16="http://schemas.microsoft.com/office/drawing/2014/main" id="{5A9970FF-070C-0E24-4C8F-DD31BAE49B69}"/>
              </a:ext>
            </a:extLst>
          </p:cNvPr>
          <p:cNvSpPr txBox="1"/>
          <p:nvPr/>
        </p:nvSpPr>
        <p:spPr>
          <a:xfrm>
            <a:off x="5761559" y="5767792"/>
            <a:ext cx="5486400" cy="369332"/>
          </a:xfrm>
          <a:prstGeom prst="rect">
            <a:avLst/>
          </a:prstGeom>
          <a:noFill/>
        </p:spPr>
        <p:txBody>
          <a:bodyPr wrap="square" rtlCol="0">
            <a:spAutoFit/>
          </a:bodyPr>
          <a:lstStyle/>
          <a:p>
            <a:r>
              <a:rPr kumimoji="1" lang="ja-JP" altLang="en-US" dirty="0">
                <a:solidFill>
                  <a:schemeClr val="accent1">
                    <a:lumMod val="75000"/>
                  </a:schemeClr>
                </a:solidFill>
              </a:rPr>
              <a:t>（ケアの冊子から「尊厳」についての解説部分を抜粋）</a:t>
            </a:r>
          </a:p>
        </p:txBody>
      </p:sp>
    </p:spTree>
    <p:extLst>
      <p:ext uri="{BB962C8B-B14F-4D97-AF65-F5344CB8AC3E}">
        <p14:creationId xmlns:p14="http://schemas.microsoft.com/office/powerpoint/2010/main" val="325055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717894F-2840-8BB3-5363-AEB4220BA75B}"/>
              </a:ext>
            </a:extLst>
          </p:cNvPr>
          <p:cNvSpPr>
            <a:spLocks noGrp="1"/>
          </p:cNvSpPr>
          <p:nvPr>
            <p:ph type="body" sz="half" idx="2"/>
          </p:nvPr>
        </p:nvSpPr>
        <p:spPr>
          <a:xfrm>
            <a:off x="335561" y="2926080"/>
            <a:ext cx="3322039" cy="3379124"/>
          </a:xfrm>
        </p:spPr>
        <p:txBody>
          <a:bodyPr/>
          <a:lstStyle/>
          <a:p>
            <a:r>
              <a:rPr kumimoji="1" lang="ja-JP" altLang="en-US" dirty="0"/>
              <a:t>３つの大項目</a:t>
            </a:r>
            <a:endParaRPr kumimoji="1" lang="en-US" altLang="ja-JP" dirty="0"/>
          </a:p>
          <a:p>
            <a:r>
              <a:rPr kumimoji="1" lang="en-US" altLang="ja-JP" dirty="0"/>
              <a:t>12</a:t>
            </a:r>
            <a:r>
              <a:rPr kumimoji="1" lang="ja-JP" altLang="en-US" dirty="0"/>
              <a:t>の中項目</a:t>
            </a:r>
            <a:endParaRPr kumimoji="1" lang="en-US" altLang="ja-JP" dirty="0"/>
          </a:p>
          <a:p>
            <a:r>
              <a:rPr kumimoji="1" lang="ja-JP" altLang="en-US" dirty="0"/>
              <a:t>２０～</a:t>
            </a:r>
            <a:r>
              <a:rPr kumimoji="1" lang="en-US" altLang="ja-JP" dirty="0"/>
              <a:t>39</a:t>
            </a:r>
            <a:r>
              <a:rPr kumimoji="1" lang="ja-JP" altLang="en-US" dirty="0"/>
              <a:t>の想定される支援内容</a:t>
            </a:r>
          </a:p>
        </p:txBody>
      </p:sp>
      <p:pic>
        <p:nvPicPr>
          <p:cNvPr id="5" name="図 4">
            <a:extLst>
              <a:ext uri="{FF2B5EF4-FFF2-40B4-BE49-F238E27FC236}">
                <a16:creationId xmlns:a16="http://schemas.microsoft.com/office/drawing/2014/main" id="{72E52885-AE57-7E26-4ABC-3C47559E35D1}"/>
              </a:ext>
            </a:extLst>
          </p:cNvPr>
          <p:cNvPicPr>
            <a:picLocks noChangeAspect="1"/>
          </p:cNvPicPr>
          <p:nvPr/>
        </p:nvPicPr>
        <p:blipFill rotWithShape="1">
          <a:blip r:embed="rId2"/>
          <a:srcRect l="894" t="12667" r="50000" b="25627"/>
          <a:stretch/>
        </p:blipFill>
        <p:spPr>
          <a:xfrm>
            <a:off x="4230225" y="1073790"/>
            <a:ext cx="7930316" cy="5605485"/>
          </a:xfrm>
          <a:prstGeom prst="rect">
            <a:avLst/>
          </a:prstGeom>
        </p:spPr>
      </p:pic>
      <p:sp>
        <p:nvSpPr>
          <p:cNvPr id="2" name="タイトル 1">
            <a:extLst>
              <a:ext uri="{FF2B5EF4-FFF2-40B4-BE49-F238E27FC236}">
                <a16:creationId xmlns:a16="http://schemas.microsoft.com/office/drawing/2014/main" id="{B4A3D384-3BE4-B457-34A2-A2C333896633}"/>
              </a:ext>
            </a:extLst>
          </p:cNvPr>
          <p:cNvSpPr>
            <a:spLocks noGrp="1"/>
          </p:cNvSpPr>
          <p:nvPr>
            <p:ph type="title"/>
          </p:nvPr>
        </p:nvSpPr>
        <p:spPr>
          <a:xfrm>
            <a:off x="335561" y="1785119"/>
            <a:ext cx="3651238" cy="835591"/>
          </a:xfrm>
        </p:spPr>
        <p:txBody>
          <a:bodyPr>
            <a:normAutofit/>
          </a:bodyPr>
          <a:lstStyle/>
          <a:p>
            <a:r>
              <a:rPr kumimoji="1" lang="ja-JP" altLang="en-US" sz="1700" dirty="0">
                <a:solidFill>
                  <a:srgbClr val="FFFFFF"/>
                </a:solidFill>
                <a:latin typeface="ＭＳ ゴシック" panose="020B0609070205080204" pitchFamily="49" charset="-128"/>
                <a:ea typeface="ＭＳ ゴシック" panose="020B0609070205080204" pitchFamily="49" charset="-128"/>
              </a:rPr>
              <a:t>基本方針</a:t>
            </a:r>
            <a:r>
              <a:rPr kumimoji="1" lang="en-US" altLang="ja-JP" sz="1700" dirty="0">
                <a:solidFill>
                  <a:srgbClr val="FFFFFF"/>
                </a:solidFill>
                <a:latin typeface="ＭＳ ゴシック" panose="020B0609070205080204" pitchFamily="49" charset="-128"/>
                <a:ea typeface="ＭＳ ゴシック" panose="020B0609070205080204" pitchFamily="49" charset="-128"/>
              </a:rPr>
              <a:t>Ⅱ</a:t>
            </a:r>
            <a:br>
              <a:rPr kumimoji="1" lang="en-US" altLang="ja-JP" sz="1700" dirty="0">
                <a:solidFill>
                  <a:srgbClr val="FFFFFF"/>
                </a:solidFill>
                <a:latin typeface="ＭＳ ゴシック" panose="020B0609070205080204" pitchFamily="49" charset="-128"/>
                <a:ea typeface="ＭＳ ゴシック" panose="020B0609070205080204" pitchFamily="49" charset="-128"/>
              </a:rPr>
            </a:br>
            <a:r>
              <a:rPr kumimoji="1" lang="ja-JP" altLang="en-US" sz="1700" dirty="0">
                <a:solidFill>
                  <a:srgbClr val="FFFFFF"/>
                </a:solidFill>
                <a:latin typeface="ＭＳ ゴシック" panose="020B0609070205080204" pitchFamily="49" charset="-128"/>
                <a:ea typeface="ＭＳ ゴシック" panose="020B0609070205080204" pitchFamily="49" charset="-128"/>
              </a:rPr>
              <a:t>これまでの生活の尊重と継続の支援</a:t>
            </a:r>
          </a:p>
        </p:txBody>
      </p:sp>
    </p:spTree>
    <p:extLst>
      <p:ext uri="{BB962C8B-B14F-4D97-AF65-F5344CB8AC3E}">
        <p14:creationId xmlns:p14="http://schemas.microsoft.com/office/powerpoint/2010/main" val="285488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476815-B772-50AB-D3ED-623295EF12FD}"/>
              </a:ext>
            </a:extLst>
          </p:cNvPr>
          <p:cNvSpPr>
            <a:spLocks noGrp="1"/>
          </p:cNvSpPr>
          <p:nvPr>
            <p:ph type="title"/>
          </p:nvPr>
        </p:nvSpPr>
        <p:spPr>
          <a:xfrm>
            <a:off x="358588" y="524919"/>
            <a:ext cx="11654118" cy="1142516"/>
          </a:xfrm>
        </p:spPr>
        <p:txBody>
          <a:bodyPr>
            <a:normAutofit/>
          </a:bodyPr>
          <a:lstStyle/>
          <a:p>
            <a:r>
              <a:rPr kumimoji="1" lang="ja-JP" altLang="en-US" sz="2800" b="1" dirty="0">
                <a:solidFill>
                  <a:srgbClr val="C00000"/>
                </a:solidFill>
              </a:rPr>
              <a:t>　　　　</a:t>
            </a:r>
            <a:r>
              <a:rPr kumimoji="1" lang="ja-JP" altLang="en-US" sz="2800" b="1" dirty="0">
                <a:solidFill>
                  <a:srgbClr val="FF0000"/>
                </a:solidFill>
                <a:latin typeface="ＭＳ ゴシック" panose="020B0609070205080204" pitchFamily="49" charset="-128"/>
                <a:ea typeface="ＭＳ ゴシック" panose="020B0609070205080204" pitchFamily="49" charset="-128"/>
              </a:rPr>
              <a:t>「喜びや楽しみ、強みを引き出し高める支援」</a:t>
            </a:r>
            <a:br>
              <a:rPr lang="en-US" altLang="ja-JP" sz="2800" b="1" dirty="0">
                <a:solidFill>
                  <a:srgbClr val="FF0000"/>
                </a:solidFill>
                <a:latin typeface="ＭＳ ゴシック" panose="020B0609070205080204" pitchFamily="49" charset="-128"/>
                <a:ea typeface="ＭＳ ゴシック" panose="020B0609070205080204" pitchFamily="49" charset="-128"/>
              </a:rPr>
            </a:br>
            <a:r>
              <a:rPr lang="ja-JP" altLang="en-US" sz="2800" b="1" dirty="0">
                <a:solidFill>
                  <a:srgbClr val="C00000"/>
                </a:solidFill>
                <a:latin typeface="ＭＳ ゴシック" panose="020B0609070205080204" pitchFamily="49" charset="-128"/>
                <a:ea typeface="ＭＳ ゴシック" panose="020B0609070205080204" pitchFamily="49" charset="-128"/>
              </a:rPr>
              <a:t>　　　　　　　　　　　　</a:t>
            </a:r>
            <a:r>
              <a:rPr lang="ja-JP" altLang="en-US" sz="2400" b="1" dirty="0">
                <a:solidFill>
                  <a:srgbClr val="002060"/>
                </a:solidFill>
                <a:latin typeface="ＭＳ ゴシック" panose="020B0609070205080204" pitchFamily="49" charset="-128"/>
                <a:ea typeface="ＭＳ ゴシック" panose="020B0609070205080204" pitchFamily="49" charset="-128"/>
              </a:rPr>
              <a:t>が必要か検討するためには何を確認すべきなの？</a:t>
            </a:r>
            <a:endParaRPr kumimoji="1" lang="ja-JP" altLang="en-US" sz="2400" b="1" dirty="0">
              <a:solidFill>
                <a:srgbClr val="00206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971F0F-448C-A79B-6EF9-83CC5F96C83E}"/>
              </a:ext>
            </a:extLst>
          </p:cNvPr>
          <p:cNvSpPr>
            <a:spLocks noGrp="1"/>
          </p:cNvSpPr>
          <p:nvPr>
            <p:ph idx="1"/>
          </p:nvPr>
        </p:nvSpPr>
        <p:spPr>
          <a:xfrm>
            <a:off x="1426128" y="1881137"/>
            <a:ext cx="10125512" cy="4880390"/>
          </a:xfrm>
          <a:solidFill>
            <a:schemeClr val="bg1"/>
          </a:solidFill>
        </p:spPr>
        <p:txBody>
          <a:bodyPr>
            <a:noAutofit/>
          </a:bodyPr>
          <a:lstStyle/>
          <a:p>
            <a:r>
              <a:rPr lang="ja-JP" altLang="en-US" sz="2200" b="1" dirty="0">
                <a:solidFill>
                  <a:srgbClr val="00B050"/>
                </a:solidFill>
                <a:latin typeface="ＭＳ ゴシック" panose="020B0609070205080204" pitchFamily="49" charset="-128"/>
                <a:ea typeface="ＭＳ ゴシック" panose="020B0609070205080204" pitchFamily="49" charset="-128"/>
              </a:rPr>
              <a:t>関連するアセスメント項目①</a:t>
            </a:r>
          </a:p>
          <a:p>
            <a:r>
              <a:rPr lang="ja-JP" altLang="en-US" sz="2200" b="1" dirty="0">
                <a:solidFill>
                  <a:schemeClr val="tx1"/>
                </a:solidFill>
                <a:latin typeface="ＭＳ ゴシック" panose="020B0609070205080204" pitchFamily="49" charset="-128"/>
                <a:ea typeface="ＭＳ ゴシック" panose="020B0609070205080204" pitchFamily="49" charset="-128"/>
              </a:rPr>
              <a:t>〇 本人のストレングス</a:t>
            </a:r>
          </a:p>
          <a:p>
            <a:r>
              <a:rPr lang="ja-JP" altLang="en-US" sz="2200" b="1" dirty="0">
                <a:solidFill>
                  <a:schemeClr val="tx1"/>
                </a:solidFill>
                <a:latin typeface="ＭＳ ゴシック" panose="020B0609070205080204" pitchFamily="49" charset="-128"/>
                <a:ea typeface="ＭＳ ゴシック" panose="020B0609070205080204" pitchFamily="49" charset="-128"/>
              </a:rPr>
              <a:t>〇 本人の趣味・嗜好</a:t>
            </a:r>
          </a:p>
          <a:p>
            <a:r>
              <a:rPr lang="ja-JP" altLang="en-US" sz="2200" b="1" dirty="0">
                <a:solidFill>
                  <a:schemeClr val="tx1"/>
                </a:solidFill>
                <a:latin typeface="ＭＳ ゴシック" panose="020B0609070205080204" pitchFamily="49" charset="-128"/>
                <a:ea typeface="ＭＳ ゴシック" panose="020B0609070205080204" pitchFamily="49" charset="-128"/>
              </a:rPr>
              <a:t>〇 本人・家族等が望む生活・暮らし</a:t>
            </a:r>
            <a:endParaRPr lang="en-US" altLang="ja-JP" sz="2200" b="1" dirty="0">
              <a:solidFill>
                <a:schemeClr val="tx1"/>
              </a:solidFill>
              <a:latin typeface="ＭＳ ゴシック" panose="020B0609070205080204" pitchFamily="49" charset="-128"/>
              <a:ea typeface="ＭＳ ゴシック" panose="020B0609070205080204" pitchFamily="49" charset="-128"/>
            </a:endParaRPr>
          </a:p>
          <a:p>
            <a:r>
              <a:rPr lang="ja-JP" altLang="en-US" sz="2200" b="1" dirty="0">
                <a:solidFill>
                  <a:schemeClr val="tx1"/>
                </a:solidFill>
                <a:latin typeface="ＭＳ ゴシック" panose="020B0609070205080204" pitchFamily="49" charset="-128"/>
                <a:ea typeface="ＭＳ ゴシック" panose="020B0609070205080204" pitchFamily="49" charset="-128"/>
              </a:rPr>
              <a:t>　　</a:t>
            </a:r>
            <a:r>
              <a:rPr lang="ja-JP" altLang="en-US" sz="1800" b="1" dirty="0">
                <a:solidFill>
                  <a:schemeClr val="tx1"/>
                </a:solidFill>
                <a:latin typeface="ＭＳ ゴシック" panose="020B0609070205080204" pitchFamily="49" charset="-128"/>
                <a:ea typeface="ＭＳ ゴシック" panose="020B0609070205080204" pitchFamily="49" charset="-128"/>
              </a:rPr>
              <a:t>（１日／１週間の過ごし方、月単位・年単位のイベント）</a:t>
            </a:r>
          </a:p>
          <a:p>
            <a:r>
              <a:rPr lang="ja-JP" altLang="en-US" sz="2200" b="1" dirty="0">
                <a:solidFill>
                  <a:schemeClr val="tx1"/>
                </a:solidFill>
                <a:latin typeface="ＭＳ ゴシック" panose="020B0609070205080204" pitchFamily="49" charset="-128"/>
                <a:ea typeface="ＭＳ ゴシック" panose="020B0609070205080204" pitchFamily="49" charset="-128"/>
              </a:rPr>
              <a:t>〇 望む生活・暮らしにおいて本人が希望する活動</a:t>
            </a:r>
            <a:endParaRPr lang="en-US" altLang="ja-JP" sz="2200" b="1" dirty="0">
              <a:solidFill>
                <a:schemeClr val="tx1"/>
              </a:solidFill>
              <a:latin typeface="ＭＳ ゴシック" panose="020B0609070205080204" pitchFamily="49" charset="-128"/>
              <a:ea typeface="ＭＳ ゴシック" panose="020B0609070205080204" pitchFamily="49" charset="-128"/>
            </a:endParaRPr>
          </a:p>
          <a:p>
            <a:r>
              <a:rPr lang="ja-JP" altLang="en-US" sz="1800" b="1" dirty="0">
                <a:solidFill>
                  <a:schemeClr val="tx1"/>
                </a:solidFill>
                <a:latin typeface="ＭＳ ゴシック" panose="020B0609070205080204" pitchFamily="49" charset="-128"/>
                <a:ea typeface="ＭＳ ゴシック" panose="020B0609070205080204" pitchFamily="49" charset="-128"/>
              </a:rPr>
              <a:t>　　（現在できること、現在できないが実現したいこと、がまん・あきらめの有無、内容など）</a:t>
            </a:r>
          </a:p>
          <a:p>
            <a:r>
              <a:rPr lang="ja-JP" altLang="en-US" sz="2200" b="1" dirty="0">
                <a:solidFill>
                  <a:schemeClr val="tx1"/>
                </a:solidFill>
                <a:latin typeface="ＭＳ ゴシック" panose="020B0609070205080204" pitchFamily="49" charset="-128"/>
                <a:ea typeface="ＭＳ ゴシック" panose="020B0609070205080204" pitchFamily="49" charset="-128"/>
              </a:rPr>
              <a:t>〇 望む生活と生活制限との間で本人・家族等が感じているジレンマ</a:t>
            </a:r>
            <a:endParaRPr lang="en-US" altLang="ja-JP" sz="2200" b="1" dirty="0">
              <a:solidFill>
                <a:schemeClr val="tx1"/>
              </a:solidFill>
              <a:latin typeface="ＭＳ ゴシック" panose="020B0609070205080204" pitchFamily="49" charset="-128"/>
              <a:ea typeface="ＭＳ ゴシック" panose="020B0609070205080204" pitchFamily="49" charset="-128"/>
            </a:endParaRPr>
          </a:p>
          <a:p>
            <a:r>
              <a:rPr lang="ja-JP" altLang="en-US" sz="2200" b="1" dirty="0">
                <a:solidFill>
                  <a:schemeClr val="tx1"/>
                </a:solidFill>
                <a:latin typeface="ＭＳ ゴシック" panose="020B0609070205080204" pitchFamily="49" charset="-128"/>
                <a:ea typeface="ＭＳ ゴシック" panose="020B0609070205080204" pitchFamily="49" charset="-128"/>
              </a:rPr>
              <a:t>〇 本人が喜びや楽しみを感じる状況や状態</a:t>
            </a:r>
          </a:p>
          <a:p>
            <a:r>
              <a:rPr lang="ja-JP" altLang="en-US" sz="2200" b="1" dirty="0">
                <a:solidFill>
                  <a:schemeClr val="tx1"/>
                </a:solidFill>
                <a:latin typeface="ＭＳ ゴシック" panose="020B0609070205080204" pitchFamily="49" charset="-128"/>
                <a:ea typeface="ＭＳ ゴシック" panose="020B0609070205080204" pitchFamily="49" charset="-128"/>
              </a:rPr>
              <a:t>〇 本人が強みを発揮できる状況や状態</a:t>
            </a:r>
            <a:endParaRPr lang="en-US" altLang="ja-JP" sz="2200" b="1"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02B5F011-5722-60B8-C8F7-274A7DF95934}"/>
              </a:ext>
            </a:extLst>
          </p:cNvPr>
          <p:cNvSpPr txBox="1"/>
          <p:nvPr/>
        </p:nvSpPr>
        <p:spPr>
          <a:xfrm>
            <a:off x="573741" y="155587"/>
            <a:ext cx="21755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想定される支援内容</a:t>
            </a:r>
          </a:p>
        </p:txBody>
      </p:sp>
      <p:sp>
        <p:nvSpPr>
          <p:cNvPr id="5" name="テキスト ボックス 4">
            <a:extLst>
              <a:ext uri="{FF2B5EF4-FFF2-40B4-BE49-F238E27FC236}">
                <a16:creationId xmlns:a16="http://schemas.microsoft.com/office/drawing/2014/main" id="{D6C9F397-2751-F0F5-0374-ACED9B972556}"/>
              </a:ext>
            </a:extLst>
          </p:cNvPr>
          <p:cNvSpPr txBox="1"/>
          <p:nvPr/>
        </p:nvSpPr>
        <p:spPr>
          <a:xfrm>
            <a:off x="9999676" y="428999"/>
            <a:ext cx="1491143" cy="276999"/>
          </a:xfrm>
          <a:prstGeom prst="rect">
            <a:avLst/>
          </a:prstGeom>
          <a:noFill/>
          <a:ln>
            <a:solidFill>
              <a:schemeClr val="accent2">
                <a:lumMod val="50000"/>
              </a:schemeClr>
            </a:solidFill>
          </a:ln>
        </p:spPr>
        <p:txBody>
          <a:bodyPr wrap="square">
            <a:spAutoFit/>
          </a:bodyPr>
          <a:lstStyle/>
          <a:p>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ケアの冊子　</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89</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Tree>
    <p:extLst>
      <p:ext uri="{BB962C8B-B14F-4D97-AF65-F5344CB8AC3E}">
        <p14:creationId xmlns:p14="http://schemas.microsoft.com/office/powerpoint/2010/main" val="34414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476815-B772-50AB-D3ED-623295EF12FD}"/>
              </a:ext>
            </a:extLst>
          </p:cNvPr>
          <p:cNvSpPr>
            <a:spLocks noGrp="1"/>
          </p:cNvSpPr>
          <p:nvPr>
            <p:ph type="title"/>
          </p:nvPr>
        </p:nvSpPr>
        <p:spPr>
          <a:xfrm>
            <a:off x="358588" y="524919"/>
            <a:ext cx="11654118" cy="981153"/>
          </a:xfrm>
        </p:spPr>
        <p:txBody>
          <a:bodyPr>
            <a:normAutofit/>
          </a:bodyPr>
          <a:lstStyle/>
          <a:p>
            <a:r>
              <a:rPr kumimoji="1" lang="ja-JP" altLang="en-US" sz="2800" b="1" dirty="0">
                <a:solidFill>
                  <a:srgbClr val="C00000"/>
                </a:solidFill>
              </a:rPr>
              <a:t>　　　　</a:t>
            </a:r>
            <a:r>
              <a:rPr kumimoji="1" lang="ja-JP" altLang="en-US" sz="2800" b="1" dirty="0">
                <a:solidFill>
                  <a:srgbClr val="FF0000"/>
                </a:solidFill>
                <a:latin typeface="ＭＳ ゴシック" panose="020B0609070205080204" pitchFamily="49" charset="-128"/>
                <a:ea typeface="ＭＳ ゴシック" panose="020B0609070205080204" pitchFamily="49" charset="-128"/>
              </a:rPr>
              <a:t>「喜びや楽しみ、強みを引き出し高める支援」</a:t>
            </a:r>
            <a:br>
              <a:rPr lang="en-US" altLang="ja-JP" sz="2800" b="1" dirty="0">
                <a:solidFill>
                  <a:srgbClr val="FF0000"/>
                </a:solidFill>
                <a:latin typeface="ＭＳ ゴシック" panose="020B0609070205080204" pitchFamily="49" charset="-128"/>
                <a:ea typeface="ＭＳ ゴシック" panose="020B0609070205080204" pitchFamily="49" charset="-128"/>
              </a:rPr>
            </a:br>
            <a:r>
              <a:rPr lang="ja-JP" altLang="en-US" sz="2800" b="1" dirty="0">
                <a:solidFill>
                  <a:srgbClr val="C00000"/>
                </a:solidFill>
                <a:latin typeface="ＭＳ ゴシック" panose="020B0609070205080204" pitchFamily="49" charset="-128"/>
                <a:ea typeface="ＭＳ ゴシック" panose="020B0609070205080204" pitchFamily="49" charset="-128"/>
              </a:rPr>
              <a:t>　　　　　　　　　　　　</a:t>
            </a:r>
            <a:r>
              <a:rPr lang="ja-JP" altLang="en-US" sz="2400" b="1" dirty="0">
                <a:solidFill>
                  <a:srgbClr val="002060"/>
                </a:solidFill>
                <a:latin typeface="ＭＳ ゴシック" panose="020B0609070205080204" pitchFamily="49" charset="-128"/>
                <a:ea typeface="ＭＳ ゴシック" panose="020B0609070205080204" pitchFamily="49" charset="-128"/>
              </a:rPr>
              <a:t>が必要か検討するためには何を確認すべきなの？</a:t>
            </a:r>
            <a:endParaRPr kumimoji="1" lang="ja-JP" altLang="en-US" sz="2400" b="1" dirty="0">
              <a:solidFill>
                <a:srgbClr val="00206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971F0F-448C-A79B-6EF9-83CC5F96C83E}"/>
              </a:ext>
            </a:extLst>
          </p:cNvPr>
          <p:cNvSpPr>
            <a:spLocks noGrp="1"/>
          </p:cNvSpPr>
          <p:nvPr>
            <p:ph idx="1"/>
          </p:nvPr>
        </p:nvSpPr>
        <p:spPr>
          <a:xfrm>
            <a:off x="1686187" y="2151529"/>
            <a:ext cx="10326519" cy="4272651"/>
          </a:xfrm>
        </p:spPr>
        <p:txBody>
          <a:bodyPr>
            <a:noAutofit/>
          </a:bodyPr>
          <a:lstStyle/>
          <a:p>
            <a:r>
              <a:rPr lang="ja-JP" altLang="en-US" sz="2400" b="1" dirty="0">
                <a:solidFill>
                  <a:srgbClr val="00B050"/>
                </a:solidFill>
                <a:latin typeface="ＭＳ ゴシック" panose="020B0609070205080204" pitchFamily="49" charset="-128"/>
                <a:ea typeface="ＭＳ ゴシック" panose="020B0609070205080204" pitchFamily="49" charset="-128"/>
              </a:rPr>
              <a:t>関連するアセスメント項目②</a:t>
            </a:r>
          </a:p>
          <a:p>
            <a:r>
              <a:rPr lang="ja-JP" altLang="en-US" sz="2400" b="1" dirty="0">
                <a:solidFill>
                  <a:schemeClr val="tx1"/>
                </a:solidFill>
                <a:latin typeface="ＭＳ ゴシック" panose="020B0609070205080204" pitchFamily="49" charset="-128"/>
                <a:ea typeface="ＭＳ ゴシック" panose="020B0609070205080204" pitchFamily="49" charset="-128"/>
              </a:rPr>
              <a:t>〇 本人が強みを発揮できる状況や状態</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r>
              <a:rPr lang="ja-JP" altLang="en-US" sz="2400" b="1" dirty="0">
                <a:solidFill>
                  <a:schemeClr val="tx1"/>
                </a:solidFill>
                <a:latin typeface="ＭＳ ゴシック" panose="020B0609070205080204" pitchFamily="49" charset="-128"/>
                <a:ea typeface="ＭＳ ゴシック" panose="020B0609070205080204" pitchFamily="49" charset="-128"/>
              </a:rPr>
              <a:t>〇 本人の残存能力とリハビリテーションによる回復の予測</a:t>
            </a:r>
          </a:p>
          <a:p>
            <a:r>
              <a:rPr lang="ja-JP" altLang="en-US" sz="2400" b="1" dirty="0">
                <a:solidFill>
                  <a:schemeClr val="tx1"/>
                </a:solidFill>
                <a:latin typeface="ＭＳ ゴシック" panose="020B0609070205080204" pitchFamily="49" charset="-128"/>
                <a:ea typeface="ＭＳ ゴシック" panose="020B0609070205080204" pitchFamily="49" charset="-128"/>
              </a:rPr>
              <a:t>〇 役割を実現するために必要な環境支援</a:t>
            </a:r>
          </a:p>
          <a:p>
            <a:r>
              <a:rPr lang="ja-JP" altLang="en-US" sz="2400" b="1" dirty="0">
                <a:solidFill>
                  <a:schemeClr val="tx1"/>
                </a:solidFill>
                <a:latin typeface="ＭＳ ゴシック" panose="020B0609070205080204" pitchFamily="49" charset="-128"/>
                <a:ea typeface="ＭＳ ゴシック" panose="020B0609070205080204" pitchFamily="49" charset="-128"/>
              </a:rPr>
              <a:t>〇 コミュニケーション能力回復のために必要な支援</a:t>
            </a:r>
          </a:p>
          <a:p>
            <a:r>
              <a:rPr lang="ja-JP" altLang="en-US" sz="2400" b="1" dirty="0">
                <a:solidFill>
                  <a:schemeClr val="tx1"/>
                </a:solidFill>
                <a:latin typeface="ＭＳ ゴシック" panose="020B0609070205080204" pitchFamily="49" charset="-128"/>
                <a:ea typeface="ＭＳ ゴシック" panose="020B0609070205080204" pitchFamily="49" charset="-128"/>
              </a:rPr>
              <a:t>〇 本人の役割の実現を支えているインフォーマルサポート</a:t>
            </a:r>
          </a:p>
          <a:p>
            <a:endParaRPr lang="en-US" altLang="ja-JP" sz="2400" b="1"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02B5F011-5722-60B8-C8F7-274A7DF95934}"/>
              </a:ext>
            </a:extLst>
          </p:cNvPr>
          <p:cNvSpPr txBox="1"/>
          <p:nvPr/>
        </p:nvSpPr>
        <p:spPr>
          <a:xfrm>
            <a:off x="1506070" y="155587"/>
            <a:ext cx="226215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想定される支援内容</a:t>
            </a:r>
          </a:p>
        </p:txBody>
      </p:sp>
      <p:sp>
        <p:nvSpPr>
          <p:cNvPr id="5" name="テキスト ボックス 4">
            <a:extLst>
              <a:ext uri="{FF2B5EF4-FFF2-40B4-BE49-F238E27FC236}">
                <a16:creationId xmlns:a16="http://schemas.microsoft.com/office/drawing/2014/main" id="{0101CBD8-6C21-5E72-5FC6-37B9A2B3676F}"/>
              </a:ext>
            </a:extLst>
          </p:cNvPr>
          <p:cNvSpPr txBox="1"/>
          <p:nvPr/>
        </p:nvSpPr>
        <p:spPr>
          <a:xfrm>
            <a:off x="9999676" y="428999"/>
            <a:ext cx="1491143" cy="276999"/>
          </a:xfrm>
          <a:prstGeom prst="rect">
            <a:avLst/>
          </a:prstGeom>
          <a:noFill/>
          <a:ln>
            <a:solidFill>
              <a:schemeClr val="accent2">
                <a:lumMod val="50000"/>
              </a:schemeClr>
            </a:solidFill>
          </a:ln>
        </p:spPr>
        <p:txBody>
          <a:bodyPr wrap="square">
            <a:spAutoFit/>
          </a:bodyPr>
          <a:lstStyle/>
          <a:p>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ケアの冊子　</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89</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Tree>
    <p:extLst>
      <p:ext uri="{BB962C8B-B14F-4D97-AF65-F5344CB8AC3E}">
        <p14:creationId xmlns:p14="http://schemas.microsoft.com/office/powerpoint/2010/main" val="317489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タイトル 1">
            <a:extLst>
              <a:ext uri="{FF2B5EF4-FFF2-40B4-BE49-F238E27FC236}">
                <a16:creationId xmlns:a16="http://schemas.microsoft.com/office/drawing/2014/main" id="{3A99E43F-6871-7469-3350-B92BAC2C00A5}"/>
              </a:ext>
            </a:extLst>
          </p:cNvPr>
          <p:cNvSpPr>
            <a:spLocks noGrp="1"/>
          </p:cNvSpPr>
          <p:nvPr>
            <p:ph type="title"/>
          </p:nvPr>
        </p:nvSpPr>
        <p:spPr>
          <a:xfrm>
            <a:off x="492369" y="1785119"/>
            <a:ext cx="3494429" cy="835591"/>
          </a:xfrm>
        </p:spPr>
        <p:txBody>
          <a:bodyPr>
            <a:normAutofit/>
          </a:bodyPr>
          <a:lstStyle/>
          <a:p>
            <a:r>
              <a:rPr kumimoji="1" lang="ja-JP" altLang="en-US" sz="2000" dirty="0">
                <a:solidFill>
                  <a:srgbClr val="FFFFFF"/>
                </a:solidFill>
                <a:latin typeface="ＭＳ ゴシック" panose="020B0609070205080204" pitchFamily="49" charset="-128"/>
                <a:ea typeface="ＭＳ ゴシック" panose="020B0609070205080204" pitchFamily="49" charset="-128"/>
              </a:rPr>
              <a:t>基本方針</a:t>
            </a:r>
            <a:r>
              <a:rPr kumimoji="1" lang="en-US" altLang="ja-JP" sz="2000" dirty="0">
                <a:solidFill>
                  <a:srgbClr val="FFFFFF"/>
                </a:solidFill>
                <a:latin typeface="ＭＳ ゴシック" panose="020B0609070205080204" pitchFamily="49" charset="-128"/>
                <a:ea typeface="ＭＳ ゴシック" panose="020B0609070205080204" pitchFamily="49" charset="-128"/>
              </a:rPr>
              <a:t>Ⅲ</a:t>
            </a:r>
            <a:r>
              <a:rPr kumimoji="1" lang="ja-JP" altLang="en-US" sz="2000" dirty="0">
                <a:solidFill>
                  <a:srgbClr val="FFFFFF"/>
                </a:solidFill>
                <a:latin typeface="ＭＳ ゴシック" panose="020B0609070205080204" pitchFamily="49" charset="-128"/>
                <a:ea typeface="ＭＳ ゴシック" panose="020B0609070205080204" pitchFamily="49" charset="-128"/>
              </a:rPr>
              <a:t>　家族等への支援</a:t>
            </a:r>
          </a:p>
        </p:txBody>
      </p:sp>
      <p:sp>
        <p:nvSpPr>
          <p:cNvPr id="3" name="コンテンツ プレースホルダー 2">
            <a:extLst>
              <a:ext uri="{FF2B5EF4-FFF2-40B4-BE49-F238E27FC236}">
                <a16:creationId xmlns:a16="http://schemas.microsoft.com/office/drawing/2014/main" id="{DEDF2CD6-E7B9-2D63-6D76-8B2C9232A978}"/>
              </a:ext>
            </a:extLst>
          </p:cNvPr>
          <p:cNvSpPr>
            <a:spLocks noGrp="1"/>
          </p:cNvSpPr>
          <p:nvPr>
            <p:ph idx="1"/>
          </p:nvPr>
        </p:nvSpPr>
        <p:spPr>
          <a:xfrm>
            <a:off x="492371" y="2653800"/>
            <a:ext cx="3084844" cy="3335519"/>
          </a:xfrm>
        </p:spPr>
        <p:txBody>
          <a:bodyPr>
            <a:normAutofit/>
          </a:bodyPr>
          <a:lstStyle/>
          <a:p>
            <a:r>
              <a:rPr kumimoji="1" lang="ja-JP" altLang="en-US" sz="1500" dirty="0">
                <a:solidFill>
                  <a:srgbClr val="FFFFFF"/>
                </a:solidFill>
              </a:rPr>
              <a:t>２つの大項目</a:t>
            </a:r>
            <a:endParaRPr kumimoji="1" lang="en-US" altLang="ja-JP" sz="1500" dirty="0">
              <a:solidFill>
                <a:srgbClr val="FFFFFF"/>
              </a:solidFill>
            </a:endParaRPr>
          </a:p>
          <a:p>
            <a:r>
              <a:rPr kumimoji="1" lang="ja-JP" altLang="en-US" sz="1500" dirty="0">
                <a:solidFill>
                  <a:srgbClr val="FFFFFF"/>
                </a:solidFill>
              </a:rPr>
              <a:t>４つの中項目</a:t>
            </a:r>
            <a:endParaRPr kumimoji="1" lang="en-US" altLang="ja-JP" sz="1500" dirty="0">
              <a:solidFill>
                <a:srgbClr val="FFFFFF"/>
              </a:solidFill>
            </a:endParaRPr>
          </a:p>
          <a:p>
            <a:r>
              <a:rPr kumimoji="1" lang="en-US" altLang="ja-JP" sz="1500" dirty="0">
                <a:solidFill>
                  <a:srgbClr val="FFFFFF"/>
                </a:solidFill>
              </a:rPr>
              <a:t>40</a:t>
            </a:r>
            <a:r>
              <a:rPr kumimoji="1" lang="ja-JP" altLang="en-US" sz="1500" dirty="0">
                <a:solidFill>
                  <a:srgbClr val="FFFFFF"/>
                </a:solidFill>
              </a:rPr>
              <a:t>～</a:t>
            </a:r>
            <a:r>
              <a:rPr kumimoji="1" lang="en-US" altLang="ja-JP" sz="1500" dirty="0">
                <a:solidFill>
                  <a:srgbClr val="FFFFFF"/>
                </a:solidFill>
              </a:rPr>
              <a:t>44</a:t>
            </a:r>
            <a:r>
              <a:rPr kumimoji="1" lang="ja-JP" altLang="en-US" sz="1500" dirty="0">
                <a:solidFill>
                  <a:srgbClr val="FFFFFF"/>
                </a:solidFill>
              </a:rPr>
              <a:t>の想定される支援内容</a:t>
            </a: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810D8FE4-063D-6847-C223-334AA7E9A4A5}"/>
              </a:ext>
            </a:extLst>
          </p:cNvPr>
          <p:cNvPicPr>
            <a:picLocks noChangeAspect="1"/>
          </p:cNvPicPr>
          <p:nvPr/>
        </p:nvPicPr>
        <p:blipFill rotWithShape="1">
          <a:blip r:embed="rId2"/>
          <a:srcRect l="25323" t="11183" r="25565" b="27885"/>
          <a:stretch/>
        </p:blipFill>
        <p:spPr>
          <a:xfrm>
            <a:off x="4742017" y="1056879"/>
            <a:ext cx="6798082" cy="4744241"/>
          </a:xfrm>
          <a:prstGeom prst="rect">
            <a:avLst/>
          </a:prstGeom>
        </p:spPr>
      </p:pic>
    </p:spTree>
    <p:extLst>
      <p:ext uri="{BB962C8B-B14F-4D97-AF65-F5344CB8AC3E}">
        <p14:creationId xmlns:p14="http://schemas.microsoft.com/office/powerpoint/2010/main" val="56785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476815-B772-50AB-D3ED-623295EF12FD}"/>
              </a:ext>
            </a:extLst>
          </p:cNvPr>
          <p:cNvSpPr>
            <a:spLocks noGrp="1"/>
          </p:cNvSpPr>
          <p:nvPr>
            <p:ph type="title"/>
          </p:nvPr>
        </p:nvSpPr>
        <p:spPr>
          <a:xfrm>
            <a:off x="358588" y="524919"/>
            <a:ext cx="11654118" cy="981153"/>
          </a:xfrm>
        </p:spPr>
        <p:txBody>
          <a:bodyPr>
            <a:normAutofit/>
          </a:bodyPr>
          <a:lstStyle/>
          <a:p>
            <a:r>
              <a:rPr kumimoji="1" lang="ja-JP" altLang="en-US" sz="2800" b="1" dirty="0">
                <a:solidFill>
                  <a:srgbClr val="C00000"/>
                </a:solidFill>
              </a:rPr>
              <a:t>　　　</a:t>
            </a:r>
            <a:r>
              <a:rPr kumimoji="1" lang="ja-JP" altLang="en-US" sz="2800" b="1" dirty="0">
                <a:solidFill>
                  <a:srgbClr val="C00000"/>
                </a:solidFill>
                <a:latin typeface="ＭＳ ゴシック" panose="020B0609070205080204" pitchFamily="49" charset="-128"/>
                <a:ea typeface="ＭＳ ゴシック" panose="020B0609070205080204" pitchFamily="49" charset="-128"/>
              </a:rPr>
              <a:t>　</a:t>
            </a:r>
            <a:r>
              <a:rPr kumimoji="1" lang="ja-JP" altLang="en-US" sz="2800" b="1" dirty="0">
                <a:solidFill>
                  <a:srgbClr val="FF0000"/>
                </a:solidFill>
                <a:latin typeface="ＭＳ ゴシック" panose="020B0609070205080204" pitchFamily="49" charset="-128"/>
                <a:ea typeface="ＭＳ ゴシック" panose="020B0609070205080204" pitchFamily="49" charset="-128"/>
              </a:rPr>
              <a:t>「家族等の生活を支える支援及び連携の体制の整備」</a:t>
            </a:r>
            <a:br>
              <a:rPr lang="en-US" altLang="ja-JP" sz="2800" b="1" dirty="0">
                <a:solidFill>
                  <a:srgbClr val="FF0000"/>
                </a:solidFill>
                <a:latin typeface="ＭＳ ゴシック" panose="020B0609070205080204" pitchFamily="49" charset="-128"/>
                <a:ea typeface="ＭＳ ゴシック" panose="020B0609070205080204" pitchFamily="49" charset="-128"/>
              </a:rPr>
            </a:br>
            <a:r>
              <a:rPr lang="ja-JP" altLang="en-US" sz="2800" b="1" dirty="0">
                <a:solidFill>
                  <a:srgbClr val="C00000"/>
                </a:solidFill>
                <a:latin typeface="ＭＳ ゴシック" panose="020B0609070205080204" pitchFamily="49" charset="-128"/>
                <a:ea typeface="ＭＳ ゴシック" panose="020B0609070205080204" pitchFamily="49" charset="-128"/>
              </a:rPr>
              <a:t>　　　　　　　　　　　　</a:t>
            </a:r>
            <a:r>
              <a:rPr lang="ja-JP" altLang="en-US" sz="2400" b="1" dirty="0">
                <a:solidFill>
                  <a:srgbClr val="002060"/>
                </a:solidFill>
                <a:latin typeface="ＭＳ ゴシック" panose="020B0609070205080204" pitchFamily="49" charset="-128"/>
                <a:ea typeface="ＭＳ ゴシック" panose="020B0609070205080204" pitchFamily="49" charset="-128"/>
              </a:rPr>
              <a:t>が必要か検討するためには何を確認すべきなの？</a:t>
            </a:r>
            <a:endParaRPr kumimoji="1" lang="ja-JP" altLang="en-US" sz="2400" b="1" dirty="0">
              <a:solidFill>
                <a:srgbClr val="00206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971F0F-448C-A79B-6EF9-83CC5F96C83E}"/>
              </a:ext>
            </a:extLst>
          </p:cNvPr>
          <p:cNvSpPr>
            <a:spLocks noGrp="1"/>
          </p:cNvSpPr>
          <p:nvPr>
            <p:ph idx="1"/>
          </p:nvPr>
        </p:nvSpPr>
        <p:spPr>
          <a:xfrm>
            <a:off x="1526796" y="1881137"/>
            <a:ext cx="10485910" cy="4543044"/>
          </a:xfrm>
        </p:spPr>
        <p:txBody>
          <a:bodyPr>
            <a:noAutofit/>
          </a:bodyPr>
          <a:lstStyle/>
          <a:p>
            <a:r>
              <a:rPr lang="ja-JP" altLang="en-US" sz="2400" b="1" dirty="0">
                <a:solidFill>
                  <a:srgbClr val="00B050"/>
                </a:solidFill>
                <a:latin typeface="ＭＳ ゴシック" panose="020B0609070205080204" pitchFamily="49" charset="-128"/>
                <a:ea typeface="ＭＳ ゴシック" panose="020B0609070205080204" pitchFamily="49" charset="-128"/>
              </a:rPr>
              <a:t>関連するアセスメント項目①</a:t>
            </a:r>
          </a:p>
          <a:p>
            <a:r>
              <a:rPr lang="ja-JP" altLang="en-US" sz="2400" b="1" dirty="0">
                <a:solidFill>
                  <a:schemeClr val="tx1"/>
                </a:solidFill>
                <a:latin typeface="ＭＳ ゴシック" panose="020B0609070205080204" pitchFamily="49" charset="-128"/>
                <a:ea typeface="ＭＳ ゴシック" panose="020B0609070205080204" pitchFamily="49" charset="-128"/>
              </a:rPr>
              <a:t>〇疾患に対する本人・家族等の理解度</a:t>
            </a:r>
          </a:p>
          <a:p>
            <a:r>
              <a:rPr lang="ja-JP" altLang="en-US" sz="2400" b="1" dirty="0">
                <a:solidFill>
                  <a:schemeClr val="tx1"/>
                </a:solidFill>
                <a:latin typeface="ＭＳ ゴシック" panose="020B0609070205080204" pitchFamily="49" charset="-128"/>
                <a:ea typeface="ＭＳ ゴシック" panose="020B0609070205080204" pitchFamily="49" charset="-128"/>
              </a:rPr>
              <a:t>〇認知症に対する家族等の受け止めの状況</a:t>
            </a:r>
          </a:p>
          <a:p>
            <a:r>
              <a:rPr lang="ja-JP" altLang="en-US" sz="2400" b="1" dirty="0">
                <a:solidFill>
                  <a:schemeClr val="tx1"/>
                </a:solidFill>
                <a:latin typeface="ＭＳ ゴシック" panose="020B0609070205080204" pitchFamily="49" charset="-128"/>
                <a:ea typeface="ＭＳ ゴシック" panose="020B0609070205080204" pitchFamily="49" charset="-128"/>
              </a:rPr>
              <a:t>〇認知症に対して家族等が感じている不安</a:t>
            </a:r>
          </a:p>
          <a:p>
            <a:r>
              <a:rPr lang="ja-JP" altLang="en-US" sz="2400" b="1" dirty="0">
                <a:solidFill>
                  <a:schemeClr val="tx1"/>
                </a:solidFill>
                <a:latin typeface="ＭＳ ゴシック" panose="020B0609070205080204" pitchFamily="49" charset="-128"/>
                <a:ea typeface="ＭＳ ゴシック" panose="020B0609070205080204" pitchFamily="49" charset="-128"/>
              </a:rPr>
              <a:t>〇仕事や生活との両立に関わる家族等が感じている不安及び悩み</a:t>
            </a:r>
          </a:p>
          <a:p>
            <a:r>
              <a:rPr lang="ja-JP" altLang="en-US" sz="2400" b="1" dirty="0">
                <a:solidFill>
                  <a:schemeClr val="tx1"/>
                </a:solidFill>
                <a:latin typeface="ＭＳ ゴシック" panose="020B0609070205080204" pitchFamily="49" charset="-128"/>
                <a:ea typeface="ＭＳ ゴシック" panose="020B0609070205080204" pitchFamily="49" charset="-128"/>
              </a:rPr>
              <a:t>〇介護の大きさに対する家族等の認識と理解</a:t>
            </a:r>
          </a:p>
          <a:p>
            <a:r>
              <a:rPr lang="ja-JP" altLang="en-US" sz="2400" b="1" dirty="0">
                <a:solidFill>
                  <a:schemeClr val="tx1"/>
                </a:solidFill>
                <a:latin typeface="ＭＳ ゴシック" panose="020B0609070205080204" pitchFamily="49" charset="-128"/>
                <a:ea typeface="ＭＳ ゴシック" panose="020B0609070205080204" pitchFamily="49" charset="-128"/>
              </a:rPr>
              <a:t>〇</a:t>
            </a:r>
            <a:r>
              <a:rPr lang="en-US" altLang="ja-JP" sz="2400" b="1" dirty="0">
                <a:solidFill>
                  <a:schemeClr val="tx1"/>
                </a:solidFill>
                <a:latin typeface="ＭＳ ゴシック" panose="020B0609070205080204" pitchFamily="49" charset="-128"/>
                <a:ea typeface="ＭＳ ゴシック" panose="020B0609070205080204" pitchFamily="49" charset="-128"/>
              </a:rPr>
              <a:t>ADL/IADL</a:t>
            </a:r>
            <a:r>
              <a:rPr lang="ja-JP" altLang="en-US" sz="2400" b="1" dirty="0">
                <a:solidFill>
                  <a:schemeClr val="tx1"/>
                </a:solidFill>
                <a:latin typeface="ＭＳ ゴシック" panose="020B0609070205080204" pitchFamily="49" charset="-128"/>
                <a:ea typeface="ＭＳ ゴシック" panose="020B0609070205080204" pitchFamily="49" charset="-128"/>
              </a:rPr>
              <a:t>の状態</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r>
              <a:rPr lang="ja-JP" altLang="en-US" sz="1800" b="1" dirty="0">
                <a:solidFill>
                  <a:schemeClr val="tx1"/>
                </a:solidFill>
                <a:latin typeface="ＭＳ ゴシック" panose="020B0609070205080204" pitchFamily="49" charset="-128"/>
                <a:ea typeface="ＭＳ ゴシック" panose="020B0609070205080204" pitchFamily="49" charset="-128"/>
              </a:rPr>
              <a:t>　（している動作、していない動作、できる動作、できない動作、できると思われる動作、</a:t>
            </a:r>
            <a:endParaRPr lang="en-US" altLang="ja-JP" sz="1800" b="1" dirty="0">
              <a:solidFill>
                <a:schemeClr val="tx1"/>
              </a:solidFill>
              <a:latin typeface="ＭＳ ゴシック" panose="020B0609070205080204" pitchFamily="49" charset="-128"/>
              <a:ea typeface="ＭＳ ゴシック" panose="020B0609070205080204" pitchFamily="49" charset="-128"/>
            </a:endParaRPr>
          </a:p>
          <a:p>
            <a:r>
              <a:rPr lang="ja-JP" altLang="en-US" sz="1800" b="1" dirty="0">
                <a:solidFill>
                  <a:schemeClr val="tx1"/>
                </a:solidFill>
                <a:latin typeface="ＭＳ ゴシック" panose="020B0609070205080204" pitchFamily="49" charset="-128"/>
                <a:ea typeface="ＭＳ ゴシック" panose="020B0609070205080204" pitchFamily="49" charset="-128"/>
              </a:rPr>
              <a:t>　　それらの維持・改善の見込みなど）</a:t>
            </a:r>
            <a:endParaRPr lang="en-US" altLang="ja-JP" sz="1800" b="1"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02B5F011-5722-60B8-C8F7-274A7DF95934}"/>
              </a:ext>
            </a:extLst>
          </p:cNvPr>
          <p:cNvSpPr txBox="1"/>
          <p:nvPr/>
        </p:nvSpPr>
        <p:spPr>
          <a:xfrm>
            <a:off x="1129553" y="249153"/>
            <a:ext cx="226215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想定される支援内容</a:t>
            </a:r>
          </a:p>
        </p:txBody>
      </p:sp>
      <p:sp>
        <p:nvSpPr>
          <p:cNvPr id="5" name="テキスト ボックス 4">
            <a:extLst>
              <a:ext uri="{FF2B5EF4-FFF2-40B4-BE49-F238E27FC236}">
                <a16:creationId xmlns:a16="http://schemas.microsoft.com/office/drawing/2014/main" id="{158D48E2-91D0-0263-5A94-A0300EBD5E92}"/>
              </a:ext>
            </a:extLst>
          </p:cNvPr>
          <p:cNvSpPr txBox="1"/>
          <p:nvPr/>
        </p:nvSpPr>
        <p:spPr>
          <a:xfrm>
            <a:off x="9999676" y="428999"/>
            <a:ext cx="1491143" cy="276999"/>
          </a:xfrm>
          <a:prstGeom prst="rect">
            <a:avLst/>
          </a:prstGeom>
          <a:noFill/>
          <a:ln>
            <a:solidFill>
              <a:schemeClr val="accent2">
                <a:lumMod val="50000"/>
              </a:schemeClr>
            </a:solidFill>
          </a:ln>
        </p:spPr>
        <p:txBody>
          <a:bodyPr wrap="square">
            <a:spAutoFit/>
          </a:bodyPr>
          <a:lstStyle/>
          <a:p>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ケアの冊子　</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100</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Tree>
    <p:extLst>
      <p:ext uri="{BB962C8B-B14F-4D97-AF65-F5344CB8AC3E}">
        <p14:creationId xmlns:p14="http://schemas.microsoft.com/office/powerpoint/2010/main" val="223295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476815-B772-50AB-D3ED-623295EF12FD}"/>
              </a:ext>
            </a:extLst>
          </p:cNvPr>
          <p:cNvSpPr>
            <a:spLocks noGrp="1"/>
          </p:cNvSpPr>
          <p:nvPr>
            <p:ph type="title"/>
          </p:nvPr>
        </p:nvSpPr>
        <p:spPr>
          <a:xfrm>
            <a:off x="358588" y="618485"/>
            <a:ext cx="11654118" cy="1074313"/>
          </a:xfrm>
        </p:spPr>
        <p:txBody>
          <a:bodyPr>
            <a:normAutofit/>
          </a:bodyPr>
          <a:lstStyle/>
          <a:p>
            <a:r>
              <a:rPr kumimoji="1" lang="ja-JP" altLang="en-US" sz="2800" b="1" dirty="0">
                <a:solidFill>
                  <a:srgbClr val="C00000"/>
                </a:solidFill>
              </a:rPr>
              <a:t>　　　　</a:t>
            </a:r>
            <a:r>
              <a:rPr kumimoji="1" lang="ja-JP" altLang="en-US" sz="2800" b="1" dirty="0">
                <a:solidFill>
                  <a:srgbClr val="FF0000"/>
                </a:solidFill>
                <a:latin typeface="ＭＳ ゴシック" panose="020B0609070205080204" pitchFamily="49" charset="-128"/>
                <a:ea typeface="ＭＳ ゴシック" panose="020B0609070205080204" pitchFamily="49" charset="-128"/>
              </a:rPr>
              <a:t>「家族等の生活を支える支援及び連携の体制の整備」</a:t>
            </a:r>
            <a:br>
              <a:rPr lang="en-US" altLang="ja-JP" sz="2800" b="1" dirty="0">
                <a:solidFill>
                  <a:srgbClr val="FF0000"/>
                </a:solidFill>
                <a:latin typeface="ＭＳ ゴシック" panose="020B0609070205080204" pitchFamily="49" charset="-128"/>
                <a:ea typeface="ＭＳ ゴシック" panose="020B0609070205080204" pitchFamily="49" charset="-128"/>
              </a:rPr>
            </a:br>
            <a:r>
              <a:rPr lang="ja-JP" altLang="en-US" sz="2800" b="1" dirty="0">
                <a:solidFill>
                  <a:srgbClr val="C00000"/>
                </a:solidFill>
                <a:latin typeface="ＭＳ ゴシック" panose="020B0609070205080204" pitchFamily="49" charset="-128"/>
                <a:ea typeface="ＭＳ ゴシック" panose="020B0609070205080204" pitchFamily="49" charset="-128"/>
              </a:rPr>
              <a:t>　　　　　　　　　　　　</a:t>
            </a:r>
            <a:r>
              <a:rPr lang="ja-JP" altLang="en-US" sz="2400" b="1" dirty="0">
                <a:solidFill>
                  <a:srgbClr val="002060"/>
                </a:solidFill>
                <a:latin typeface="ＭＳ ゴシック" panose="020B0609070205080204" pitchFamily="49" charset="-128"/>
                <a:ea typeface="ＭＳ ゴシック" panose="020B0609070205080204" pitchFamily="49" charset="-128"/>
              </a:rPr>
              <a:t>が必要か検討するためには何を確認すべきなの？</a:t>
            </a:r>
            <a:endParaRPr kumimoji="1" lang="ja-JP" altLang="en-US" sz="2400" b="1" dirty="0">
              <a:solidFill>
                <a:srgbClr val="00206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971F0F-448C-A79B-6EF9-83CC5F96C83E}"/>
              </a:ext>
            </a:extLst>
          </p:cNvPr>
          <p:cNvSpPr>
            <a:spLocks noGrp="1"/>
          </p:cNvSpPr>
          <p:nvPr>
            <p:ph idx="1"/>
          </p:nvPr>
        </p:nvSpPr>
        <p:spPr>
          <a:xfrm>
            <a:off x="1619075" y="1881137"/>
            <a:ext cx="10393631" cy="4543044"/>
          </a:xfrm>
        </p:spPr>
        <p:txBody>
          <a:bodyPr>
            <a:noAutofit/>
          </a:bodyPr>
          <a:lstStyle/>
          <a:p>
            <a:r>
              <a:rPr lang="ja-JP" altLang="en-US" sz="2400" b="1" dirty="0">
                <a:solidFill>
                  <a:srgbClr val="00B050"/>
                </a:solidFill>
                <a:latin typeface="ＭＳ ゴシック" panose="020B0609070205080204" pitchFamily="49" charset="-128"/>
                <a:ea typeface="ＭＳ ゴシック" panose="020B0609070205080204" pitchFamily="49" charset="-128"/>
              </a:rPr>
              <a:t>関連するアセスメント項目②</a:t>
            </a:r>
          </a:p>
          <a:p>
            <a:r>
              <a:rPr lang="ja-JP" altLang="en-US" sz="2400" b="1" dirty="0">
                <a:solidFill>
                  <a:schemeClr val="tx1"/>
                </a:solidFill>
                <a:latin typeface="ＭＳ ゴシック" panose="020B0609070205080204" pitchFamily="49" charset="-128"/>
                <a:ea typeface="ＭＳ ゴシック" panose="020B0609070205080204" pitchFamily="49" charset="-128"/>
              </a:rPr>
              <a:t>〇本人の麻痺の状況</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r>
              <a:rPr lang="ja-JP" altLang="en-US" sz="1800" b="1" dirty="0">
                <a:solidFill>
                  <a:schemeClr val="tx1"/>
                </a:solidFill>
                <a:latin typeface="ＭＳ ゴシック" panose="020B0609070205080204" pitchFamily="49" charset="-128"/>
                <a:ea typeface="ＭＳ ゴシック" panose="020B0609070205080204" pitchFamily="49" charset="-128"/>
              </a:rPr>
              <a:t>　（麻痺の有無、麻痺の内容と程度（麻痺によりできない動作、温度感覚の麻痺など）、</a:t>
            </a:r>
            <a:endParaRPr lang="en-US" altLang="ja-JP" sz="1800" b="1" dirty="0">
              <a:solidFill>
                <a:schemeClr val="tx1"/>
              </a:solidFill>
              <a:latin typeface="ＭＳ ゴシック" panose="020B0609070205080204" pitchFamily="49" charset="-128"/>
              <a:ea typeface="ＭＳ ゴシック" panose="020B0609070205080204" pitchFamily="49" charset="-128"/>
            </a:endParaRPr>
          </a:p>
          <a:p>
            <a:r>
              <a:rPr lang="ja-JP" altLang="en-US" sz="1800" b="1" dirty="0">
                <a:solidFill>
                  <a:schemeClr val="tx1"/>
                </a:solidFill>
                <a:latin typeface="ＭＳ ゴシック" panose="020B0609070205080204" pitchFamily="49" charset="-128"/>
                <a:ea typeface="ＭＳ ゴシック" panose="020B0609070205080204" pitchFamily="49" charset="-128"/>
              </a:rPr>
              <a:t>　　麻痺による生活への影響の有無など）</a:t>
            </a:r>
          </a:p>
          <a:p>
            <a:r>
              <a:rPr lang="ja-JP" altLang="en-US" sz="2400" b="1" dirty="0">
                <a:solidFill>
                  <a:schemeClr val="tx1"/>
                </a:solidFill>
                <a:latin typeface="ＭＳ ゴシック" panose="020B0609070205080204" pitchFamily="49" charset="-128"/>
                <a:ea typeface="ＭＳ ゴシック" panose="020B0609070205080204" pitchFamily="49" charset="-128"/>
              </a:rPr>
              <a:t>〇認知機能の程度、日常生活における障害の有無</a:t>
            </a:r>
          </a:p>
          <a:p>
            <a:r>
              <a:rPr lang="ja-JP" altLang="en-US" sz="2400" b="1" dirty="0">
                <a:solidFill>
                  <a:schemeClr val="tx1"/>
                </a:solidFill>
                <a:latin typeface="ＭＳ ゴシック" panose="020B0609070205080204" pitchFamily="49" charset="-128"/>
                <a:ea typeface="ＭＳ ゴシック" panose="020B0609070205080204" pitchFamily="49" charset="-128"/>
              </a:rPr>
              <a:t>〇本人の日次</a:t>
            </a:r>
            <a:r>
              <a:rPr lang="ja-JP" altLang="en-US" sz="1800" b="1" dirty="0">
                <a:solidFill>
                  <a:schemeClr val="tx1"/>
                </a:solidFill>
                <a:latin typeface="ＭＳ ゴシック" panose="020B0609070205080204" pitchFamily="49" charset="-128"/>
                <a:ea typeface="ＭＳ ゴシック" panose="020B0609070205080204" pitchFamily="49" charset="-128"/>
              </a:rPr>
              <a:t>（</a:t>
            </a:r>
            <a:r>
              <a:rPr lang="en-US" altLang="ja-JP" sz="1800" b="1" dirty="0">
                <a:solidFill>
                  <a:schemeClr val="tx1"/>
                </a:solidFill>
                <a:latin typeface="ＭＳ ゴシック" panose="020B0609070205080204" pitchFamily="49" charset="-128"/>
                <a:ea typeface="ＭＳ ゴシック" panose="020B0609070205080204" pitchFamily="49" charset="-128"/>
              </a:rPr>
              <a:t>24 </a:t>
            </a:r>
            <a:r>
              <a:rPr lang="ja-JP" altLang="en-US" sz="1800" b="1" dirty="0">
                <a:solidFill>
                  <a:schemeClr val="tx1"/>
                </a:solidFill>
                <a:latin typeface="ＭＳ ゴシック" panose="020B0609070205080204" pitchFamily="49" charset="-128"/>
                <a:ea typeface="ＭＳ ゴシック" panose="020B0609070205080204" pitchFamily="49" charset="-128"/>
              </a:rPr>
              <a:t>時間）</a:t>
            </a:r>
            <a:r>
              <a:rPr lang="ja-JP" altLang="en-US" sz="2400" b="1" dirty="0">
                <a:solidFill>
                  <a:schemeClr val="tx1"/>
                </a:solidFill>
                <a:latin typeface="ＭＳ ゴシック" panose="020B0609070205080204" pitchFamily="49" charset="-128"/>
                <a:ea typeface="ＭＳ ゴシック" panose="020B0609070205080204" pitchFamily="49" charset="-128"/>
              </a:rPr>
              <a:t>の生活リズム・過ごし方</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r>
              <a:rPr lang="ja-JP" altLang="en-US" sz="2400" b="1" dirty="0">
                <a:solidFill>
                  <a:schemeClr val="tx1"/>
                </a:solidFill>
                <a:latin typeface="ＭＳ ゴシック" panose="020B0609070205080204" pitchFamily="49" charset="-128"/>
                <a:ea typeface="ＭＳ ゴシック" panose="020B0609070205080204" pitchFamily="49" charset="-128"/>
              </a:rPr>
              <a:t>〇同居者の有無、同居者の生活リズム</a:t>
            </a:r>
            <a:r>
              <a:rPr lang="ja-JP" altLang="en-US" sz="1800" b="1" dirty="0">
                <a:solidFill>
                  <a:schemeClr val="tx1"/>
                </a:solidFill>
                <a:latin typeface="ＭＳ ゴシック" panose="020B0609070205080204" pitchFamily="49" charset="-128"/>
                <a:ea typeface="ＭＳ ゴシック" panose="020B0609070205080204" pitchFamily="49" charset="-128"/>
              </a:rPr>
              <a:t>（仕事などの状況を含む）</a:t>
            </a:r>
          </a:p>
          <a:p>
            <a:r>
              <a:rPr lang="ja-JP" altLang="en-US" sz="2400" b="1" dirty="0">
                <a:solidFill>
                  <a:schemeClr val="tx1"/>
                </a:solidFill>
                <a:latin typeface="ＭＳ ゴシック" panose="020B0609070205080204" pitchFamily="49" charset="-128"/>
                <a:ea typeface="ＭＳ ゴシック" panose="020B0609070205080204" pitchFamily="49" charset="-128"/>
              </a:rPr>
              <a:t>〇同居していない家族等の生活リズム</a:t>
            </a:r>
          </a:p>
          <a:p>
            <a:r>
              <a:rPr lang="ja-JP" altLang="en-US" sz="2400" b="1" dirty="0">
                <a:solidFill>
                  <a:schemeClr val="tx1"/>
                </a:solidFill>
                <a:latin typeface="ＭＳ ゴシック" panose="020B0609070205080204" pitchFamily="49" charset="-128"/>
                <a:ea typeface="ＭＳ ゴシック" panose="020B0609070205080204" pitchFamily="49" charset="-128"/>
              </a:rPr>
              <a:t>〇仕事をする家族等の勤務の特徴</a:t>
            </a:r>
            <a:r>
              <a:rPr lang="ja-JP" altLang="en-US" sz="1800" b="1" dirty="0">
                <a:solidFill>
                  <a:schemeClr val="tx1"/>
                </a:solidFill>
                <a:latin typeface="ＭＳ ゴシック" panose="020B0609070205080204" pitchFamily="49" charset="-128"/>
                <a:ea typeface="ＭＳ ゴシック" panose="020B0609070205080204" pitchFamily="49" charset="-128"/>
              </a:rPr>
              <a:t>（例：出張や変則勤務の有無等）</a:t>
            </a:r>
          </a:p>
          <a:p>
            <a:endParaRPr lang="en-US" altLang="ja-JP" sz="1800" b="1"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02B5F011-5722-60B8-C8F7-274A7DF95934}"/>
              </a:ext>
            </a:extLst>
          </p:cNvPr>
          <p:cNvSpPr txBox="1"/>
          <p:nvPr/>
        </p:nvSpPr>
        <p:spPr>
          <a:xfrm>
            <a:off x="1111623" y="249153"/>
            <a:ext cx="226215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想定される支援内容</a:t>
            </a:r>
          </a:p>
        </p:txBody>
      </p:sp>
      <p:sp>
        <p:nvSpPr>
          <p:cNvPr id="5" name="テキスト ボックス 4">
            <a:extLst>
              <a:ext uri="{FF2B5EF4-FFF2-40B4-BE49-F238E27FC236}">
                <a16:creationId xmlns:a16="http://schemas.microsoft.com/office/drawing/2014/main" id="{DEA27213-F40D-FF0D-C96E-B8762A58403D}"/>
              </a:ext>
            </a:extLst>
          </p:cNvPr>
          <p:cNvSpPr txBox="1"/>
          <p:nvPr/>
        </p:nvSpPr>
        <p:spPr>
          <a:xfrm>
            <a:off x="9999676" y="428999"/>
            <a:ext cx="1491143" cy="276999"/>
          </a:xfrm>
          <a:prstGeom prst="rect">
            <a:avLst/>
          </a:prstGeom>
          <a:noFill/>
          <a:ln>
            <a:solidFill>
              <a:schemeClr val="accent2">
                <a:lumMod val="50000"/>
              </a:schemeClr>
            </a:solidFill>
          </a:ln>
        </p:spPr>
        <p:txBody>
          <a:bodyPr wrap="square">
            <a:spAutoFit/>
          </a:bodyPr>
          <a:lstStyle/>
          <a:p>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ケアの冊子　</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100</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Tree>
    <p:extLst>
      <p:ext uri="{BB962C8B-B14F-4D97-AF65-F5344CB8AC3E}">
        <p14:creationId xmlns:p14="http://schemas.microsoft.com/office/powerpoint/2010/main" val="418390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476815-B772-50AB-D3ED-623295EF12FD}"/>
              </a:ext>
            </a:extLst>
          </p:cNvPr>
          <p:cNvSpPr>
            <a:spLocks noGrp="1"/>
          </p:cNvSpPr>
          <p:nvPr>
            <p:ph type="title"/>
          </p:nvPr>
        </p:nvSpPr>
        <p:spPr>
          <a:xfrm>
            <a:off x="358588" y="524919"/>
            <a:ext cx="11654118" cy="981153"/>
          </a:xfrm>
        </p:spPr>
        <p:txBody>
          <a:bodyPr>
            <a:normAutofit/>
          </a:bodyPr>
          <a:lstStyle/>
          <a:p>
            <a:r>
              <a:rPr kumimoji="1" lang="ja-JP" altLang="en-US" sz="2800" b="1" dirty="0">
                <a:solidFill>
                  <a:srgbClr val="C00000"/>
                </a:solidFill>
              </a:rPr>
              <a:t>　　　</a:t>
            </a:r>
            <a:r>
              <a:rPr kumimoji="1" lang="ja-JP" altLang="en-US" sz="2800" b="1" dirty="0">
                <a:solidFill>
                  <a:srgbClr val="C00000"/>
                </a:solidFill>
                <a:latin typeface="ＭＳ ゴシック" panose="020B0609070205080204" pitchFamily="49" charset="-128"/>
                <a:ea typeface="ＭＳ ゴシック" panose="020B0609070205080204" pitchFamily="49" charset="-128"/>
              </a:rPr>
              <a:t>　</a:t>
            </a:r>
            <a:r>
              <a:rPr kumimoji="1" lang="ja-JP" altLang="en-US" sz="2800" b="1" dirty="0">
                <a:solidFill>
                  <a:srgbClr val="FF0000"/>
                </a:solidFill>
                <a:latin typeface="ＭＳ ゴシック" panose="020B0609070205080204" pitchFamily="49" charset="-128"/>
                <a:ea typeface="ＭＳ ゴシック" panose="020B0609070205080204" pitchFamily="49" charset="-128"/>
              </a:rPr>
              <a:t>「家族等の生活を支える支援及び連携の体制の整備」</a:t>
            </a:r>
            <a:br>
              <a:rPr lang="en-US" altLang="ja-JP" sz="2800" b="1" dirty="0">
                <a:solidFill>
                  <a:srgbClr val="FF0000"/>
                </a:solidFill>
                <a:latin typeface="ＭＳ ゴシック" panose="020B0609070205080204" pitchFamily="49" charset="-128"/>
                <a:ea typeface="ＭＳ ゴシック" panose="020B0609070205080204" pitchFamily="49" charset="-128"/>
              </a:rPr>
            </a:br>
            <a:r>
              <a:rPr lang="ja-JP" altLang="en-US" sz="2800" b="1" dirty="0">
                <a:solidFill>
                  <a:srgbClr val="C00000"/>
                </a:solidFill>
                <a:latin typeface="ＭＳ ゴシック" panose="020B0609070205080204" pitchFamily="49" charset="-128"/>
                <a:ea typeface="ＭＳ ゴシック" panose="020B0609070205080204" pitchFamily="49" charset="-128"/>
              </a:rPr>
              <a:t>　　　　　　　　　　　　</a:t>
            </a:r>
            <a:r>
              <a:rPr lang="ja-JP" altLang="en-US" sz="2400" b="1" dirty="0">
                <a:solidFill>
                  <a:srgbClr val="002060"/>
                </a:solidFill>
                <a:latin typeface="ＭＳ ゴシック" panose="020B0609070205080204" pitchFamily="49" charset="-128"/>
                <a:ea typeface="ＭＳ ゴシック" panose="020B0609070205080204" pitchFamily="49" charset="-128"/>
              </a:rPr>
              <a:t>が必要か検討するためには何を確認すべきなの？</a:t>
            </a:r>
            <a:endParaRPr kumimoji="1" lang="ja-JP" altLang="en-US" sz="2400" b="1" dirty="0">
              <a:solidFill>
                <a:srgbClr val="00206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8D971F0F-448C-A79B-6EF9-83CC5F96C83E}"/>
              </a:ext>
            </a:extLst>
          </p:cNvPr>
          <p:cNvSpPr>
            <a:spLocks noGrp="1"/>
          </p:cNvSpPr>
          <p:nvPr>
            <p:ph idx="1"/>
          </p:nvPr>
        </p:nvSpPr>
        <p:spPr>
          <a:xfrm>
            <a:off x="573741" y="1881137"/>
            <a:ext cx="11438965" cy="4663098"/>
          </a:xfrm>
          <a:solidFill>
            <a:schemeClr val="bg1"/>
          </a:solidFill>
        </p:spPr>
        <p:txBody>
          <a:bodyPr>
            <a:noAutofit/>
          </a:bodyPr>
          <a:lstStyle/>
          <a:p>
            <a:r>
              <a:rPr lang="ja-JP" altLang="en-US" b="1" dirty="0">
                <a:solidFill>
                  <a:srgbClr val="00B050"/>
                </a:solidFill>
                <a:latin typeface="ＭＳ ゴシック" panose="020B0609070205080204" pitchFamily="49" charset="-128"/>
                <a:ea typeface="ＭＳ ゴシック" panose="020B0609070205080204" pitchFamily="49" charset="-128"/>
              </a:rPr>
              <a:t>関連するアセスメント項目③</a:t>
            </a:r>
          </a:p>
          <a:p>
            <a:r>
              <a:rPr lang="ja-JP" altLang="en-US" sz="2100" b="1" dirty="0">
                <a:solidFill>
                  <a:schemeClr val="tx1"/>
                </a:solidFill>
                <a:latin typeface="ＭＳ ゴシック" panose="020B0609070205080204" pitchFamily="49" charset="-128"/>
                <a:ea typeface="ＭＳ ゴシック" panose="020B0609070205080204" pitchFamily="49" charset="-128"/>
              </a:rPr>
              <a:t>　〇仕事をする家族等の会社での役割の変化</a:t>
            </a:r>
          </a:p>
          <a:p>
            <a:r>
              <a:rPr lang="ja-JP" altLang="en-US" sz="2100" b="1" dirty="0">
                <a:solidFill>
                  <a:schemeClr val="tx1"/>
                </a:solidFill>
                <a:latin typeface="ＭＳ ゴシック" panose="020B0609070205080204" pitchFamily="49" charset="-128"/>
                <a:ea typeface="ＭＳ ゴシック" panose="020B0609070205080204" pitchFamily="49" charset="-128"/>
              </a:rPr>
              <a:t>　〇家族等の休養・睡眠の状況</a:t>
            </a:r>
          </a:p>
          <a:p>
            <a:r>
              <a:rPr lang="ja-JP" altLang="en-US" sz="2100" b="1" dirty="0">
                <a:solidFill>
                  <a:schemeClr val="tx1"/>
                </a:solidFill>
                <a:latin typeface="ＭＳ ゴシック" panose="020B0609070205080204" pitchFamily="49" charset="-128"/>
                <a:ea typeface="ＭＳ ゴシック" panose="020B0609070205080204" pitchFamily="49" charset="-128"/>
              </a:rPr>
              <a:t>　〇相談支援の実施の状況</a:t>
            </a:r>
          </a:p>
          <a:p>
            <a:r>
              <a:rPr lang="ja-JP" altLang="en-US" sz="2100" b="1" dirty="0">
                <a:solidFill>
                  <a:schemeClr val="tx1"/>
                </a:solidFill>
                <a:latin typeface="ＭＳ ゴシック" panose="020B0609070205080204" pitchFamily="49" charset="-128"/>
                <a:ea typeface="ＭＳ ゴシック" panose="020B0609070205080204" pitchFamily="49" charset="-128"/>
              </a:rPr>
              <a:t>　〇家族等に対する支援（相談、不安や悩みの解決など）を提供しうる地域の社会資源</a:t>
            </a:r>
          </a:p>
          <a:p>
            <a:r>
              <a:rPr lang="ja-JP" altLang="en-US" sz="2100" b="1" dirty="0">
                <a:solidFill>
                  <a:schemeClr val="tx1"/>
                </a:solidFill>
                <a:latin typeface="ＭＳ ゴシック" panose="020B0609070205080204" pitchFamily="49" charset="-128"/>
                <a:ea typeface="ＭＳ ゴシック" panose="020B0609070205080204" pitchFamily="49" charset="-128"/>
              </a:rPr>
              <a:t>　　の内容の有無、状況</a:t>
            </a:r>
          </a:p>
          <a:p>
            <a:r>
              <a:rPr lang="ja-JP" altLang="en-US" sz="2100" b="1" dirty="0">
                <a:solidFill>
                  <a:schemeClr val="tx1"/>
                </a:solidFill>
                <a:latin typeface="ＭＳ ゴシック" panose="020B0609070205080204" pitchFamily="49" charset="-128"/>
                <a:ea typeface="ＭＳ ゴシック" panose="020B0609070205080204" pitchFamily="49" charset="-128"/>
              </a:rPr>
              <a:t>　〇家族等がねぎらいを得られる状況の有無</a:t>
            </a:r>
            <a:endParaRPr lang="en-US" altLang="ja-JP" sz="2100" b="1" dirty="0">
              <a:solidFill>
                <a:schemeClr val="tx1"/>
              </a:solidFill>
              <a:latin typeface="ＭＳ ゴシック" panose="020B0609070205080204" pitchFamily="49" charset="-128"/>
              <a:ea typeface="ＭＳ ゴシック" panose="020B0609070205080204" pitchFamily="49" charset="-128"/>
            </a:endParaRPr>
          </a:p>
          <a:p>
            <a:r>
              <a:rPr lang="ja-JP" altLang="en-US" sz="2100" b="1" dirty="0">
                <a:solidFill>
                  <a:schemeClr val="tx1"/>
                </a:solidFill>
                <a:latin typeface="ＭＳ ゴシック" panose="020B0609070205080204" pitchFamily="49" charset="-128"/>
                <a:ea typeface="ＭＳ ゴシック" panose="020B0609070205080204" pitchFamily="49" charset="-128"/>
              </a:rPr>
              <a:t>　〇家族等が必要な情報を収集する手段</a:t>
            </a:r>
          </a:p>
          <a:p>
            <a:r>
              <a:rPr lang="ja-JP" altLang="en-US" sz="2100" b="1" dirty="0">
                <a:solidFill>
                  <a:schemeClr val="tx1"/>
                </a:solidFill>
                <a:latin typeface="ＭＳ ゴシック" panose="020B0609070205080204" pitchFamily="49" charset="-128"/>
                <a:ea typeface="ＭＳ ゴシック" panose="020B0609070205080204" pitchFamily="49" charset="-128"/>
              </a:rPr>
              <a:t>　〇家族等の不安や悩みの解決に紹介しうる地域の社会資源の状況</a:t>
            </a:r>
          </a:p>
          <a:p>
            <a:r>
              <a:rPr lang="ja-JP" altLang="en-US" sz="2100" b="1" dirty="0">
                <a:solidFill>
                  <a:schemeClr val="tx1"/>
                </a:solidFill>
                <a:latin typeface="ＭＳ ゴシック" panose="020B0609070205080204" pitchFamily="49" charset="-128"/>
                <a:ea typeface="ＭＳ ゴシック" panose="020B0609070205080204" pitchFamily="49" charset="-128"/>
              </a:rPr>
              <a:t>　〇家族等の不安や悩みの解決に紹介しうる他制度の状況</a:t>
            </a:r>
            <a:endParaRPr lang="en-US" altLang="ja-JP" sz="2100" b="1"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02B5F011-5722-60B8-C8F7-274A7DF95934}"/>
              </a:ext>
            </a:extLst>
          </p:cNvPr>
          <p:cNvSpPr txBox="1"/>
          <p:nvPr/>
        </p:nvSpPr>
        <p:spPr>
          <a:xfrm>
            <a:off x="1344705" y="313765"/>
            <a:ext cx="226215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想定される支援内容</a:t>
            </a:r>
          </a:p>
        </p:txBody>
      </p:sp>
      <p:sp>
        <p:nvSpPr>
          <p:cNvPr id="5" name="テキスト ボックス 4">
            <a:extLst>
              <a:ext uri="{FF2B5EF4-FFF2-40B4-BE49-F238E27FC236}">
                <a16:creationId xmlns:a16="http://schemas.microsoft.com/office/drawing/2014/main" id="{A46E82C2-A506-B91C-177A-ADE17B16AF92}"/>
              </a:ext>
            </a:extLst>
          </p:cNvPr>
          <p:cNvSpPr txBox="1"/>
          <p:nvPr/>
        </p:nvSpPr>
        <p:spPr>
          <a:xfrm>
            <a:off x="9999676" y="428999"/>
            <a:ext cx="1491143" cy="276999"/>
          </a:xfrm>
          <a:prstGeom prst="rect">
            <a:avLst/>
          </a:prstGeom>
          <a:noFill/>
          <a:ln>
            <a:solidFill>
              <a:schemeClr val="accent2">
                <a:lumMod val="50000"/>
              </a:schemeClr>
            </a:solidFill>
          </a:ln>
        </p:spPr>
        <p:txBody>
          <a:bodyPr wrap="square">
            <a:spAutoFit/>
          </a:bodyPr>
          <a:lstStyle/>
          <a:p>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ケアの冊子　</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100</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Tree>
    <p:extLst>
      <p:ext uri="{BB962C8B-B14F-4D97-AF65-F5344CB8AC3E}">
        <p14:creationId xmlns:p14="http://schemas.microsoft.com/office/powerpoint/2010/main" val="61365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3A99E43F-6871-7469-3350-B92BAC2C00A5}"/>
              </a:ext>
            </a:extLst>
          </p:cNvPr>
          <p:cNvSpPr>
            <a:spLocks noGrp="1"/>
          </p:cNvSpPr>
          <p:nvPr>
            <p:ph type="title"/>
          </p:nvPr>
        </p:nvSpPr>
        <p:spPr>
          <a:xfrm>
            <a:off x="196645" y="1431235"/>
            <a:ext cx="3634686" cy="2103875"/>
          </a:xfrm>
        </p:spPr>
        <p:txBody>
          <a:bodyPr>
            <a:normAutofit/>
          </a:bodyPr>
          <a:lstStyle/>
          <a:p>
            <a:pPr algn="ctr"/>
            <a:r>
              <a:rPr kumimoji="1" lang="ja-JP" altLang="en-US" sz="2400" dirty="0">
                <a:solidFill>
                  <a:srgbClr val="FFFFFF"/>
                </a:solidFill>
              </a:rPr>
              <a:t>解決志向型アプローチ</a:t>
            </a:r>
            <a:br>
              <a:rPr kumimoji="1" lang="en-US" altLang="ja-JP" sz="2400" dirty="0">
                <a:solidFill>
                  <a:srgbClr val="FFFFFF"/>
                </a:solidFill>
              </a:rPr>
            </a:br>
            <a:br>
              <a:rPr kumimoji="1" lang="en-US" altLang="ja-JP" sz="2400" dirty="0">
                <a:solidFill>
                  <a:srgbClr val="FFFFFF"/>
                </a:solidFill>
              </a:rPr>
            </a:br>
            <a:r>
              <a:rPr kumimoji="1" lang="ja-JP" altLang="en-US" sz="2400" dirty="0">
                <a:solidFill>
                  <a:srgbClr val="FFFFFF"/>
                </a:solidFill>
              </a:rPr>
              <a:t>と</a:t>
            </a:r>
            <a:br>
              <a:rPr kumimoji="1" lang="en-US" altLang="ja-JP" sz="2400" dirty="0">
                <a:solidFill>
                  <a:srgbClr val="FFFFFF"/>
                </a:solidFill>
              </a:rPr>
            </a:br>
            <a:br>
              <a:rPr kumimoji="1" lang="en-US" altLang="ja-JP" sz="2400" dirty="0">
                <a:solidFill>
                  <a:srgbClr val="FFFFFF"/>
                </a:solidFill>
              </a:rPr>
            </a:br>
            <a:r>
              <a:rPr kumimoji="1" lang="ja-JP" altLang="en-US" sz="2400" dirty="0">
                <a:solidFill>
                  <a:srgbClr val="FFFFFF"/>
                </a:solidFill>
              </a:rPr>
              <a:t>原因志向型アプローチ</a:t>
            </a: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7" name="コンテンツ プレースホルダー 6">
            <a:extLst>
              <a:ext uri="{FF2B5EF4-FFF2-40B4-BE49-F238E27FC236}">
                <a16:creationId xmlns:a16="http://schemas.microsoft.com/office/drawing/2014/main" id="{419C523A-1FE6-676D-27CA-37E1BF172E0F}"/>
              </a:ext>
            </a:extLst>
          </p:cNvPr>
          <p:cNvPicPr>
            <a:picLocks noGrp="1" noChangeAspect="1"/>
          </p:cNvPicPr>
          <p:nvPr>
            <p:ph idx="1"/>
          </p:nvPr>
        </p:nvPicPr>
        <p:blipFill rotWithShape="1">
          <a:blip r:embed="rId2"/>
          <a:srcRect l="39149" t="25494" r="39752" b="25568"/>
          <a:stretch/>
        </p:blipFill>
        <p:spPr>
          <a:xfrm>
            <a:off x="4096964" y="187967"/>
            <a:ext cx="6083479" cy="5984082"/>
          </a:xfrm>
          <a:prstGeom prst="rect">
            <a:avLst/>
          </a:prstGeom>
        </p:spPr>
      </p:pic>
      <p:sp>
        <p:nvSpPr>
          <p:cNvPr id="8" name="四角形: 角を丸くする 7">
            <a:extLst>
              <a:ext uri="{FF2B5EF4-FFF2-40B4-BE49-F238E27FC236}">
                <a16:creationId xmlns:a16="http://schemas.microsoft.com/office/drawing/2014/main" id="{88B0A49A-5E8B-B824-B943-F22FE3B0A6CB}"/>
              </a:ext>
            </a:extLst>
          </p:cNvPr>
          <p:cNvSpPr/>
          <p:nvPr/>
        </p:nvSpPr>
        <p:spPr>
          <a:xfrm>
            <a:off x="6013901" y="1568772"/>
            <a:ext cx="2459484" cy="5511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latin typeface="ＭＳ ゴシック" panose="020B0609070205080204" pitchFamily="49" charset="-128"/>
                <a:ea typeface="ＭＳ ゴシック" panose="020B0609070205080204" pitchFamily="49" charset="-128"/>
              </a:rPr>
              <a:t>原因志向型アプローチ</a:t>
            </a:r>
          </a:p>
        </p:txBody>
      </p:sp>
      <p:sp>
        <p:nvSpPr>
          <p:cNvPr id="10" name="正方形/長方形 9">
            <a:extLst>
              <a:ext uri="{FF2B5EF4-FFF2-40B4-BE49-F238E27FC236}">
                <a16:creationId xmlns:a16="http://schemas.microsoft.com/office/drawing/2014/main" id="{0BEB5821-03E2-4080-326F-592973A73AAE}"/>
              </a:ext>
            </a:extLst>
          </p:cNvPr>
          <p:cNvSpPr/>
          <p:nvPr/>
        </p:nvSpPr>
        <p:spPr>
          <a:xfrm>
            <a:off x="6880919" y="3012567"/>
            <a:ext cx="460775" cy="21895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1400" b="1" dirty="0">
                <a:solidFill>
                  <a:srgbClr val="FF0000"/>
                </a:solidFill>
                <a:latin typeface="ＭＳ ゴシック" panose="020B0609070205080204" pitchFamily="49" charset="-128"/>
                <a:ea typeface="ＭＳ ゴシック" panose="020B0609070205080204" pitchFamily="49" charset="-128"/>
              </a:rPr>
              <a:t>解決志向型アプローチ</a:t>
            </a:r>
          </a:p>
        </p:txBody>
      </p:sp>
      <p:sp>
        <p:nvSpPr>
          <p:cNvPr id="12" name="吹き出し: 四角形 11">
            <a:extLst>
              <a:ext uri="{FF2B5EF4-FFF2-40B4-BE49-F238E27FC236}">
                <a16:creationId xmlns:a16="http://schemas.microsoft.com/office/drawing/2014/main" id="{FB907957-F3B2-A9AA-2676-BAF2B1D2B1D4}"/>
              </a:ext>
            </a:extLst>
          </p:cNvPr>
          <p:cNvSpPr/>
          <p:nvPr/>
        </p:nvSpPr>
        <p:spPr>
          <a:xfrm>
            <a:off x="8682125" y="1542666"/>
            <a:ext cx="3437951" cy="1061774"/>
          </a:xfrm>
          <a:prstGeom prst="wedgeRectCallout">
            <a:avLst>
              <a:gd name="adj1" fmla="val -54721"/>
              <a:gd name="adj2" fmla="val -3219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300" b="1" dirty="0">
                <a:solidFill>
                  <a:schemeClr val="tx1"/>
                </a:solidFill>
                <a:latin typeface="ＭＳ ゴシック" panose="020B0609070205080204" pitchFamily="49" charset="-128"/>
                <a:ea typeface="ＭＳ ゴシック" panose="020B0609070205080204" pitchFamily="49" charset="-128"/>
              </a:rPr>
              <a:t>原因志向型アプローチとは、本人や周囲に存在する課題を抽出し、その課題を解決することで、元の生活又は元の生活よりも充実した生活にしようとする手法です。</a:t>
            </a:r>
          </a:p>
        </p:txBody>
      </p:sp>
      <p:sp>
        <p:nvSpPr>
          <p:cNvPr id="14" name="吹き出し: 四角形 13">
            <a:extLst>
              <a:ext uri="{FF2B5EF4-FFF2-40B4-BE49-F238E27FC236}">
                <a16:creationId xmlns:a16="http://schemas.microsoft.com/office/drawing/2014/main" id="{002431EC-401F-769F-D571-87F4560F09BF}"/>
              </a:ext>
            </a:extLst>
          </p:cNvPr>
          <p:cNvSpPr/>
          <p:nvPr/>
        </p:nvSpPr>
        <p:spPr>
          <a:xfrm>
            <a:off x="8186017" y="3233650"/>
            <a:ext cx="3934059" cy="913456"/>
          </a:xfrm>
          <a:prstGeom prst="wedgeRectCallout">
            <a:avLst>
              <a:gd name="adj1" fmla="val -57396"/>
              <a:gd name="adj2" fmla="val -3157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300" b="1" dirty="0">
                <a:solidFill>
                  <a:schemeClr val="tx1"/>
                </a:solidFill>
                <a:latin typeface="ＭＳ ゴシック" panose="020B0609070205080204" pitchFamily="49" charset="-128"/>
                <a:ea typeface="ＭＳ ゴシック" panose="020B0609070205080204" pitchFamily="49" charset="-128"/>
              </a:rPr>
              <a:t>解決志向型アプローチとは、本人の状態や希望などを総合的に理解し、ある目標を設定してそれを達成することで、より充実した生活・人生を獲得しようとする手法です。</a:t>
            </a:r>
          </a:p>
        </p:txBody>
      </p:sp>
      <p:sp>
        <p:nvSpPr>
          <p:cNvPr id="15" name="テキスト ボックス 14">
            <a:extLst>
              <a:ext uri="{FF2B5EF4-FFF2-40B4-BE49-F238E27FC236}">
                <a16:creationId xmlns:a16="http://schemas.microsoft.com/office/drawing/2014/main" id="{CEE173CE-2260-A372-5557-3959D5E2AFAB}"/>
              </a:ext>
            </a:extLst>
          </p:cNvPr>
          <p:cNvSpPr txBox="1"/>
          <p:nvPr/>
        </p:nvSpPr>
        <p:spPr>
          <a:xfrm>
            <a:off x="3831331" y="5839036"/>
            <a:ext cx="8206377" cy="830997"/>
          </a:xfrm>
          <a:prstGeom prst="rect">
            <a:avLst/>
          </a:prstGeom>
          <a:solidFill>
            <a:schemeClr val="bg1"/>
          </a:solidFill>
        </p:spPr>
        <p:txBody>
          <a:bodyPr wrap="square" rtlCol="0">
            <a:spAutoFit/>
          </a:bodyPr>
          <a:lstStyle/>
          <a:p>
            <a:r>
              <a:rPr kumimoji="1" lang="ja-JP" altLang="en-US" sz="1200" b="1" dirty="0">
                <a:latin typeface="ＭＳ ゴシック" panose="020B0609070205080204" pitchFamily="49" charset="-128"/>
                <a:ea typeface="ＭＳ ゴシック" panose="020B0609070205080204" pitchFamily="49" charset="-128"/>
              </a:rPr>
              <a:t>本人の望む暮らし、ストレングスを活かそうとする「解決志向型アプローチ」はケアマネジメントを行なう上で最初から最後までその中心、根幹となるものです。これに対し、現状の課題に対して縦横斜め全方位による視点から阻害因子を抽出し現実的可能なものにその改善を行なうためには「原因志向型アプローチ」があります。これはその枝葉といえます。ケアマネジメントを１本の木に例えるならばその両方が必要なアプローチとなります。</a:t>
            </a:r>
            <a:endParaRPr kumimoji="1" lang="en-US" altLang="ja-JP" sz="1200" b="1" dirty="0">
              <a:latin typeface="ＭＳ ゴシック" panose="020B0609070205080204" pitchFamily="49" charset="-128"/>
              <a:ea typeface="ＭＳ ゴシック" panose="020B0609070205080204" pitchFamily="49" charset="-128"/>
            </a:endParaRPr>
          </a:p>
        </p:txBody>
      </p:sp>
      <p:sp>
        <p:nvSpPr>
          <p:cNvPr id="3" name="楕円 2">
            <a:extLst>
              <a:ext uri="{FF2B5EF4-FFF2-40B4-BE49-F238E27FC236}">
                <a16:creationId xmlns:a16="http://schemas.microsoft.com/office/drawing/2014/main" id="{3CEFDFAF-D37B-2F46-217F-E2751BBC6D1C}"/>
              </a:ext>
            </a:extLst>
          </p:cNvPr>
          <p:cNvSpPr/>
          <p:nvPr/>
        </p:nvSpPr>
        <p:spPr>
          <a:xfrm>
            <a:off x="5103458" y="5085092"/>
            <a:ext cx="460775" cy="3513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嬉</a:t>
            </a:r>
          </a:p>
        </p:txBody>
      </p:sp>
      <p:sp>
        <p:nvSpPr>
          <p:cNvPr id="4" name="楕円 3">
            <a:extLst>
              <a:ext uri="{FF2B5EF4-FFF2-40B4-BE49-F238E27FC236}">
                <a16:creationId xmlns:a16="http://schemas.microsoft.com/office/drawing/2014/main" id="{78F3D4C3-4D07-D4CB-CF8A-29DFE959E048}"/>
              </a:ext>
            </a:extLst>
          </p:cNvPr>
          <p:cNvSpPr/>
          <p:nvPr/>
        </p:nvSpPr>
        <p:spPr>
          <a:xfrm>
            <a:off x="5912197" y="5237620"/>
            <a:ext cx="460775" cy="3513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楽</a:t>
            </a:r>
          </a:p>
        </p:txBody>
      </p:sp>
      <p:sp>
        <p:nvSpPr>
          <p:cNvPr id="5" name="楕円 4">
            <a:extLst>
              <a:ext uri="{FF2B5EF4-FFF2-40B4-BE49-F238E27FC236}">
                <a16:creationId xmlns:a16="http://schemas.microsoft.com/office/drawing/2014/main" id="{998AD220-0795-8A4A-4485-5414F10BAB45}"/>
              </a:ext>
            </a:extLst>
          </p:cNvPr>
          <p:cNvSpPr/>
          <p:nvPr/>
        </p:nvSpPr>
        <p:spPr>
          <a:xfrm>
            <a:off x="6908317" y="5289228"/>
            <a:ext cx="460775" cy="3513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快</a:t>
            </a:r>
          </a:p>
        </p:txBody>
      </p:sp>
      <p:sp>
        <p:nvSpPr>
          <p:cNvPr id="6" name="楕円 5">
            <a:extLst>
              <a:ext uri="{FF2B5EF4-FFF2-40B4-BE49-F238E27FC236}">
                <a16:creationId xmlns:a16="http://schemas.microsoft.com/office/drawing/2014/main" id="{6AC2BD3B-3283-7450-13A1-4592FB6FD283}"/>
              </a:ext>
            </a:extLst>
          </p:cNvPr>
          <p:cNvSpPr/>
          <p:nvPr/>
        </p:nvSpPr>
        <p:spPr>
          <a:xfrm>
            <a:off x="7914809" y="5212737"/>
            <a:ext cx="460775" cy="3513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安</a:t>
            </a:r>
            <a:endParaRPr kumimoji="1" lang="en-US" altLang="ja-JP" dirty="0"/>
          </a:p>
        </p:txBody>
      </p:sp>
      <p:sp>
        <p:nvSpPr>
          <p:cNvPr id="16" name="楕円 15">
            <a:extLst>
              <a:ext uri="{FF2B5EF4-FFF2-40B4-BE49-F238E27FC236}">
                <a16:creationId xmlns:a16="http://schemas.microsoft.com/office/drawing/2014/main" id="{6F06C949-EE3B-F56B-786B-1B59DD397372}"/>
              </a:ext>
            </a:extLst>
          </p:cNvPr>
          <p:cNvSpPr/>
          <p:nvPr/>
        </p:nvSpPr>
        <p:spPr>
          <a:xfrm>
            <a:off x="8680541" y="5085093"/>
            <a:ext cx="460775" cy="3513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誇</a:t>
            </a:r>
            <a:endParaRPr kumimoji="1" lang="en-US" altLang="ja-JP" dirty="0"/>
          </a:p>
        </p:txBody>
      </p:sp>
    </p:spTree>
    <p:extLst>
      <p:ext uri="{BB962C8B-B14F-4D97-AF65-F5344CB8AC3E}">
        <p14:creationId xmlns:p14="http://schemas.microsoft.com/office/powerpoint/2010/main" val="331471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4729110A-0496-6BBD-B0C6-38CB2506BCCE}"/>
              </a:ext>
            </a:extLst>
          </p:cNvPr>
          <p:cNvSpPr txBox="1"/>
          <p:nvPr/>
        </p:nvSpPr>
        <p:spPr>
          <a:xfrm>
            <a:off x="1123602" y="2721069"/>
            <a:ext cx="3649196" cy="830997"/>
          </a:xfrm>
          <a:prstGeom prst="rect">
            <a:avLst/>
          </a:prstGeom>
          <a:noFill/>
          <a:ln w="3175">
            <a:solidFill>
              <a:schemeClr val="bg1"/>
            </a:solidFill>
            <a:prstDash val="sysDash"/>
          </a:ln>
        </p:spPr>
        <p:txBody>
          <a:bodyPr wrap="square" rtlCol="0">
            <a:spAutoFit/>
          </a:bodyPr>
          <a:lstStyle/>
          <a:p>
            <a:r>
              <a:rPr kumimoji="1" lang="ja-JP" altLang="en-US" sz="1600" dirty="0">
                <a:latin typeface="ＭＳ ゴシック" panose="020B0609070205080204" pitchFamily="49" charset="-128"/>
                <a:ea typeface="ＭＳ ゴシック" panose="020B0609070205080204" pitchFamily="49" charset="-128"/>
              </a:rPr>
              <a:t>例えば</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脳血管疾患のある方の栄養面の支援</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：情報収集していない</a:t>
            </a:r>
            <a:r>
              <a:rPr kumimoji="1" lang="en-US" altLang="ja-JP" sz="1600" dirty="0">
                <a:latin typeface="ＭＳ ゴシック" panose="020B0609070205080204" pitchFamily="49" charset="-128"/>
                <a:ea typeface="ＭＳ ゴシック" panose="020B0609070205080204" pitchFamily="49" charset="-128"/>
              </a:rPr>
              <a:t>51.2</a:t>
            </a:r>
            <a:r>
              <a:rPr kumimoji="1" lang="ja-JP" altLang="en-US" sz="1600" dirty="0">
                <a:latin typeface="ＭＳ ゴシック" panose="020B0609070205080204" pitchFamily="49" charset="-128"/>
                <a:ea typeface="ＭＳ ゴシック" panose="020B0609070205080204" pitchFamily="49" charset="-128"/>
              </a:rPr>
              <a:t>％</a:t>
            </a:r>
            <a:endParaRPr kumimoji="1" lang="en-US" altLang="ja-JP" sz="1600" dirty="0">
              <a:latin typeface="ＭＳ ゴシック" panose="020B0609070205080204" pitchFamily="49" charset="-128"/>
              <a:ea typeface="ＭＳ ゴシック" panose="020B0609070205080204" pitchFamily="49" charset="-128"/>
            </a:endParaRPr>
          </a:p>
        </p:txBody>
      </p:sp>
      <p:sp>
        <p:nvSpPr>
          <p:cNvPr id="3" name="タイトル 1">
            <a:extLst>
              <a:ext uri="{FF2B5EF4-FFF2-40B4-BE49-F238E27FC236}">
                <a16:creationId xmlns:a16="http://schemas.microsoft.com/office/drawing/2014/main" id="{0A120F9A-33DB-4595-E084-5DA2CD0539EC}"/>
              </a:ext>
            </a:extLst>
          </p:cNvPr>
          <p:cNvSpPr txBox="1">
            <a:spLocks/>
          </p:cNvSpPr>
          <p:nvPr/>
        </p:nvSpPr>
        <p:spPr>
          <a:xfrm>
            <a:off x="619725" y="480128"/>
            <a:ext cx="3949700" cy="465137"/>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highlight>
                  <a:srgbClr val="FFFF00"/>
                </a:highlight>
                <a:latin typeface="ＭＳ ゴシック" panose="020B0609070205080204" pitchFamily="49" charset="-128"/>
                <a:ea typeface="ＭＳ ゴシック" panose="020B0609070205080204" pitchFamily="49" charset="-128"/>
              </a:rPr>
              <a:t>適ケアを使う意義</a:t>
            </a:r>
          </a:p>
        </p:txBody>
      </p:sp>
      <p:sp>
        <p:nvSpPr>
          <p:cNvPr id="4" name="テキスト ボックス 3">
            <a:extLst>
              <a:ext uri="{FF2B5EF4-FFF2-40B4-BE49-F238E27FC236}">
                <a16:creationId xmlns:a16="http://schemas.microsoft.com/office/drawing/2014/main" id="{FD45C7DB-D464-67D2-486C-E370888A2FA5}"/>
              </a:ext>
            </a:extLst>
          </p:cNvPr>
          <p:cNvSpPr txBox="1"/>
          <p:nvPr/>
        </p:nvSpPr>
        <p:spPr>
          <a:xfrm>
            <a:off x="2014522" y="3859843"/>
            <a:ext cx="8162956" cy="2246769"/>
          </a:xfrm>
          <a:prstGeom prst="rect">
            <a:avLst/>
          </a:prstGeom>
          <a:solidFill>
            <a:srgbClr val="FFC000">
              <a:alpha val="29000"/>
            </a:srgbClr>
          </a:solidFill>
        </p:spPr>
        <p:txBody>
          <a:bodyPr wrap="square" rtlCol="0">
            <a:spAutoFit/>
          </a:bodyPr>
          <a:lstStyle/>
          <a:p>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a:t>
            </a:r>
            <a:r>
              <a:rPr kumimoji="1" lang="en-US" altLang="ja-JP" sz="2000" b="1" dirty="0">
                <a:latin typeface="ＭＳ ゴシック" panose="020B0609070205080204" pitchFamily="49" charset="-128"/>
                <a:ea typeface="ＭＳ ゴシック" panose="020B0609070205080204" pitchFamily="49" charset="-128"/>
              </a:rPr>
              <a:t>1</a:t>
            </a:r>
            <a:r>
              <a:rPr kumimoji="1" lang="ja-JP" altLang="en-US" sz="2000" b="1" dirty="0">
                <a:latin typeface="ＭＳ ゴシック" panose="020B0609070205080204" pitchFamily="49" charset="-128"/>
                <a:ea typeface="ＭＳ ゴシック" panose="020B0609070205080204" pitchFamily="49" charset="-128"/>
              </a:rPr>
              <a:t>）支援内容やアセスメント項目の「抜け漏れを防ぐ</a:t>
            </a:r>
            <a:endParaRPr kumimoji="1" lang="en-US" altLang="ja-JP" sz="2000" b="1" dirty="0">
              <a:latin typeface="ＭＳ ゴシック" panose="020B0609070205080204" pitchFamily="49" charset="-128"/>
              <a:ea typeface="ＭＳ ゴシック" panose="020B0609070205080204" pitchFamily="49" charset="-128"/>
            </a:endParaRPr>
          </a:p>
          <a:p>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a:t>
            </a:r>
            <a:r>
              <a:rPr kumimoji="1" lang="en-US" altLang="ja-JP" sz="2000" b="1" dirty="0">
                <a:latin typeface="ＭＳ ゴシック" panose="020B0609070205080204" pitchFamily="49" charset="-128"/>
                <a:ea typeface="ＭＳ ゴシック" panose="020B0609070205080204" pitchFamily="49" charset="-128"/>
              </a:rPr>
              <a:t>2</a:t>
            </a:r>
            <a:r>
              <a:rPr kumimoji="1" lang="ja-JP" altLang="en-US" sz="2000" b="1" dirty="0">
                <a:latin typeface="ＭＳ ゴシック" panose="020B0609070205080204" pitchFamily="49" charset="-128"/>
                <a:ea typeface="ＭＳ ゴシック" panose="020B0609070205080204" pitchFamily="49" charset="-128"/>
              </a:rPr>
              <a:t>）他の職種との協働や役割分担が進めやすくなる</a:t>
            </a:r>
            <a:endParaRPr kumimoji="1" lang="en-US" altLang="ja-JP" sz="2000" b="1" dirty="0">
              <a:latin typeface="ＭＳ ゴシック" panose="020B0609070205080204" pitchFamily="49" charset="-128"/>
              <a:ea typeface="ＭＳ ゴシック" panose="020B0609070205080204" pitchFamily="49" charset="-128"/>
            </a:endParaRPr>
          </a:p>
          <a:p>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（３）ケアプランの見直しをしやすくする</a:t>
            </a:r>
            <a:endParaRPr kumimoji="1" lang="en-US" altLang="ja-JP" sz="2000" b="1" dirty="0">
              <a:latin typeface="ＭＳ ゴシック" panose="020B0609070205080204" pitchFamily="49" charset="-128"/>
              <a:ea typeface="ＭＳ ゴシック" panose="020B0609070205080204" pitchFamily="49" charset="-128"/>
            </a:endParaRPr>
          </a:p>
          <a:p>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0388DFB6-5537-82D7-8288-C0DDC73DE821}"/>
              </a:ext>
            </a:extLst>
          </p:cNvPr>
          <p:cNvSpPr txBox="1"/>
          <p:nvPr/>
        </p:nvSpPr>
        <p:spPr>
          <a:xfrm>
            <a:off x="6729974" y="1690018"/>
            <a:ext cx="3318594" cy="1261884"/>
          </a:xfrm>
          <a:prstGeom prst="rect">
            <a:avLst/>
          </a:prstGeom>
          <a:solidFill>
            <a:srgbClr val="00B050">
              <a:alpha val="13000"/>
            </a:srgbClr>
          </a:solidFill>
        </p:spPr>
        <p:txBody>
          <a:bodyPr wrap="square" rtlCol="0">
            <a:spAutoFit/>
          </a:bodyPr>
          <a:lstStyle/>
          <a:p>
            <a:endParaRPr kumimoji="1" lang="en-US" altLang="ja-JP" dirty="0"/>
          </a:p>
          <a:p>
            <a:r>
              <a:rPr kumimoji="1" lang="ja-JP" altLang="en-US" sz="2000" dirty="0">
                <a:latin typeface="ＭＳ ゴシック" panose="020B0609070205080204" pitchFamily="49" charset="-128"/>
                <a:ea typeface="ＭＳ ゴシック" panose="020B0609070205080204" pitchFamily="49" charset="-128"/>
              </a:rPr>
              <a:t>「疾患」</a:t>
            </a:r>
            <a:r>
              <a:rPr kumimoji="1" lang="en-US" altLang="ja-JP" sz="8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別に想定すべき</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支援内容を体系化</a:t>
            </a:r>
            <a:endParaRPr kumimoji="1" lang="en-US" altLang="ja-JP" sz="2000"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8" name="テキスト ボックス 7">
            <a:extLst>
              <a:ext uri="{FF2B5EF4-FFF2-40B4-BE49-F238E27FC236}">
                <a16:creationId xmlns:a16="http://schemas.microsoft.com/office/drawing/2014/main" id="{57DAE715-8294-51F3-8ED5-938D27248144}"/>
              </a:ext>
            </a:extLst>
          </p:cNvPr>
          <p:cNvSpPr txBox="1"/>
          <p:nvPr/>
        </p:nvSpPr>
        <p:spPr>
          <a:xfrm>
            <a:off x="6729974" y="1551569"/>
            <a:ext cx="880194" cy="369332"/>
          </a:xfrm>
          <a:prstGeom prst="rect">
            <a:avLst/>
          </a:prstGeom>
          <a:solidFill>
            <a:srgbClr val="00B050">
              <a:alpha val="66000"/>
            </a:srgbClr>
          </a:solidFill>
        </p:spPr>
        <p:txBody>
          <a:bodyPr wrap="square" rtlCol="0">
            <a:spAutoFit/>
          </a:bodyPr>
          <a:lstStyle/>
          <a:p>
            <a:r>
              <a:rPr kumimoji="1" lang="ja-JP" altLang="en-US" dirty="0">
                <a:solidFill>
                  <a:schemeClr val="bg1"/>
                </a:solidFill>
              </a:rPr>
              <a:t>解決策</a:t>
            </a:r>
          </a:p>
        </p:txBody>
      </p:sp>
      <p:sp>
        <p:nvSpPr>
          <p:cNvPr id="9" name="矢印: 右 8">
            <a:extLst>
              <a:ext uri="{FF2B5EF4-FFF2-40B4-BE49-F238E27FC236}">
                <a16:creationId xmlns:a16="http://schemas.microsoft.com/office/drawing/2014/main" id="{0349FFE0-9B2F-7FF6-B194-9DBDECFEE95A}"/>
              </a:ext>
            </a:extLst>
          </p:cNvPr>
          <p:cNvSpPr/>
          <p:nvPr/>
        </p:nvSpPr>
        <p:spPr>
          <a:xfrm flipH="1">
            <a:off x="5686513" y="2105567"/>
            <a:ext cx="757121" cy="549353"/>
          </a:xfrm>
          <a:prstGeom prst="rightArrow">
            <a:avLst/>
          </a:prstGeom>
          <a:solidFill>
            <a:srgbClr val="00B050">
              <a:alpha val="5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5EA89DC-872F-8E2B-15AE-793E95666C7A}"/>
              </a:ext>
            </a:extLst>
          </p:cNvPr>
          <p:cNvSpPr txBox="1"/>
          <p:nvPr/>
        </p:nvSpPr>
        <p:spPr>
          <a:xfrm>
            <a:off x="2104684" y="4660061"/>
            <a:ext cx="1189122" cy="677108"/>
          </a:xfrm>
          <a:prstGeom prst="rect">
            <a:avLst/>
          </a:prstGeom>
          <a:solidFill>
            <a:srgbClr val="FFC000"/>
          </a:solidFill>
        </p:spPr>
        <p:txBody>
          <a:bodyPr wrap="square" rtlCol="0">
            <a:spAutoFit/>
          </a:bodyPr>
          <a:lstStyle/>
          <a:p>
            <a:endParaRPr kumimoji="1" lang="en-US" altLang="ja-JP" sz="800" dirty="0"/>
          </a:p>
          <a:p>
            <a:r>
              <a:rPr kumimoji="1" lang="ja-JP" altLang="en-US" dirty="0"/>
              <a:t> </a:t>
            </a:r>
            <a:r>
              <a:rPr kumimoji="1" lang="ja-JP" altLang="en-US" sz="2000" b="1" dirty="0">
                <a:solidFill>
                  <a:schemeClr val="bg1"/>
                </a:solidFill>
                <a:latin typeface="ＭＳ ゴシック" panose="020B0609070205080204" pitchFamily="49" charset="-128"/>
                <a:ea typeface="ＭＳ ゴシック" panose="020B0609070205080204" pitchFamily="49" charset="-128"/>
              </a:rPr>
              <a:t>ねらい</a:t>
            </a:r>
            <a:endParaRPr kumimoji="1" lang="en-US" altLang="ja-JP" sz="2000" b="1" dirty="0">
              <a:solidFill>
                <a:schemeClr val="bg1"/>
              </a:solidFill>
              <a:latin typeface="ＭＳ ゴシック" panose="020B0609070205080204" pitchFamily="49" charset="-128"/>
              <a:ea typeface="ＭＳ ゴシック" panose="020B0609070205080204" pitchFamily="49" charset="-128"/>
            </a:endParaRPr>
          </a:p>
          <a:p>
            <a:endParaRPr kumimoji="1" lang="en-US" altLang="ja-JP" sz="1000" dirty="0"/>
          </a:p>
        </p:txBody>
      </p:sp>
      <p:sp>
        <p:nvSpPr>
          <p:cNvPr id="12" name="テキスト ボックス 11">
            <a:extLst>
              <a:ext uri="{FF2B5EF4-FFF2-40B4-BE49-F238E27FC236}">
                <a16:creationId xmlns:a16="http://schemas.microsoft.com/office/drawing/2014/main" id="{7B953B5F-713C-4CAB-82D5-B80E6FED6173}"/>
              </a:ext>
            </a:extLst>
          </p:cNvPr>
          <p:cNvSpPr txBox="1"/>
          <p:nvPr/>
        </p:nvSpPr>
        <p:spPr>
          <a:xfrm>
            <a:off x="9960078" y="1797740"/>
            <a:ext cx="2045666" cy="1815882"/>
          </a:xfrm>
          <a:prstGeom prst="rect">
            <a:avLst/>
          </a:prstGeom>
          <a:noFill/>
          <a:ln w="3175">
            <a:solidFill>
              <a:schemeClr val="accent1">
                <a:shade val="15000"/>
              </a:schemeClr>
            </a:solidFill>
          </a:ln>
        </p:spPr>
        <p:txBody>
          <a:bodyPr wrap="square" rtlCol="0">
            <a:spAutoFit/>
          </a:bodyPr>
          <a:lstStyle/>
          <a:p>
            <a:r>
              <a:rPr kumimoji="1" lang="en-US" altLang="ja-JP" sz="1600" dirty="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検討範囲</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・基本ケア</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・脳血管疾患</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・大腿骨頸部骨折</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・心疾患</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・認知症</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・誤嚥性肺炎の予防</a:t>
            </a:r>
          </a:p>
        </p:txBody>
      </p:sp>
      <p:sp>
        <p:nvSpPr>
          <p:cNvPr id="14" name="テキスト ボックス 13">
            <a:extLst>
              <a:ext uri="{FF2B5EF4-FFF2-40B4-BE49-F238E27FC236}">
                <a16:creationId xmlns:a16="http://schemas.microsoft.com/office/drawing/2014/main" id="{B3226D86-F5EF-5BFC-68E3-BB5525EB1A53}"/>
              </a:ext>
            </a:extLst>
          </p:cNvPr>
          <p:cNvSpPr txBox="1"/>
          <p:nvPr/>
        </p:nvSpPr>
        <p:spPr>
          <a:xfrm>
            <a:off x="8213406" y="295270"/>
            <a:ext cx="3670324" cy="415498"/>
          </a:xfrm>
          <a:prstGeom prst="rect">
            <a:avLst/>
          </a:prstGeom>
          <a:noFill/>
        </p:spPr>
        <p:txBody>
          <a:bodyPr wrap="square">
            <a:spAutoFit/>
          </a:bodyPr>
          <a:lstStyle/>
          <a:p>
            <a:r>
              <a:rPr lang="ja-JP" altLang="en-US" sz="900" dirty="0">
                <a:solidFill>
                  <a:schemeClr val="accent3">
                    <a:lumMod val="50000"/>
                  </a:schemeClr>
                </a:solidFill>
                <a:latin typeface="ＭＳ ゴシック" panose="020B0609070205080204" pitchFamily="49" charset="-128"/>
                <a:ea typeface="ＭＳ ゴシック" panose="020B0609070205080204" pitchFamily="49" charset="-128"/>
              </a:rPr>
              <a:t>適切なケアマネジメント手法の普及推進に向けた調査研究事業</a:t>
            </a:r>
            <a:endParaRPr lang="en-US" altLang="ja-JP" sz="900" dirty="0">
              <a:solidFill>
                <a:schemeClr val="accent3">
                  <a:lumMod val="50000"/>
                </a:schemeClr>
              </a:solidFill>
              <a:latin typeface="ＭＳ ゴシック" panose="020B0609070205080204" pitchFamily="49" charset="-128"/>
              <a:ea typeface="ＭＳ ゴシック" panose="020B0609070205080204" pitchFamily="49" charset="-128"/>
            </a:endParaRPr>
          </a:p>
          <a:p>
            <a:r>
              <a:rPr lang="ja-JP" altLang="en-US" sz="1100" dirty="0">
                <a:solidFill>
                  <a:schemeClr val="accent3">
                    <a:lumMod val="50000"/>
                  </a:schemeClr>
                </a:solidFill>
                <a:latin typeface="ＭＳ ゴシック" panose="020B0609070205080204" pitchFamily="49" charset="-128"/>
                <a:ea typeface="ＭＳ ゴシック" panose="020B0609070205080204" pitchFamily="49" charset="-128"/>
              </a:rPr>
              <a:t>「適切なケアマネジメント手法」の手引き</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7</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
        <p:nvSpPr>
          <p:cNvPr id="5" name="テキスト ボックス 4">
            <a:extLst>
              <a:ext uri="{FF2B5EF4-FFF2-40B4-BE49-F238E27FC236}">
                <a16:creationId xmlns:a16="http://schemas.microsoft.com/office/drawing/2014/main" id="{09A8C8F1-1C0B-5751-773C-09CC82B3DFFC}"/>
              </a:ext>
            </a:extLst>
          </p:cNvPr>
          <p:cNvSpPr txBox="1"/>
          <p:nvPr/>
        </p:nvSpPr>
        <p:spPr>
          <a:xfrm>
            <a:off x="2014522" y="1690018"/>
            <a:ext cx="3318594" cy="1261884"/>
          </a:xfrm>
          <a:prstGeom prst="rect">
            <a:avLst/>
          </a:prstGeom>
          <a:solidFill>
            <a:srgbClr val="FF0000">
              <a:alpha val="13000"/>
            </a:srgbClr>
          </a:solidFill>
        </p:spPr>
        <p:txBody>
          <a:bodyPr wrap="square" rtlCol="0">
            <a:spAutoFit/>
          </a:bodyPr>
          <a:lstStyle/>
          <a:p>
            <a:endParaRPr kumimoji="1" lang="en-US" altLang="ja-JP" dirty="0"/>
          </a:p>
          <a:p>
            <a:r>
              <a:rPr kumimoji="1" lang="ja-JP" altLang="en-US" sz="2000" dirty="0">
                <a:latin typeface="ＭＳ ゴシック" panose="020B0609070205080204" pitchFamily="49" charset="-128"/>
                <a:ea typeface="ＭＳ ゴシック" panose="020B0609070205080204" pitchFamily="49" charset="-128"/>
              </a:rPr>
              <a:t>本来必要なケアの抜け漏れ</a:t>
            </a:r>
            <a:endParaRPr kumimoji="1" lang="en-US" altLang="ja-JP" sz="20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（知識のばらつき）</a:t>
            </a:r>
            <a:endParaRPr kumimoji="1" lang="en-US" altLang="ja-JP" sz="2000"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6" name="テキスト ボックス 5">
            <a:extLst>
              <a:ext uri="{FF2B5EF4-FFF2-40B4-BE49-F238E27FC236}">
                <a16:creationId xmlns:a16="http://schemas.microsoft.com/office/drawing/2014/main" id="{E1B9DC5D-076D-45E4-A732-4D5212DC01FA}"/>
              </a:ext>
            </a:extLst>
          </p:cNvPr>
          <p:cNvSpPr txBox="1"/>
          <p:nvPr/>
        </p:nvSpPr>
        <p:spPr>
          <a:xfrm>
            <a:off x="1991322" y="1505352"/>
            <a:ext cx="707923" cy="369332"/>
          </a:xfrm>
          <a:prstGeom prst="rect">
            <a:avLst/>
          </a:prstGeom>
          <a:solidFill>
            <a:srgbClr val="FF0000">
              <a:alpha val="49000"/>
            </a:srgbClr>
          </a:solidFill>
        </p:spPr>
        <p:txBody>
          <a:bodyPr wrap="square" rtlCol="0">
            <a:spAutoFit/>
          </a:bodyPr>
          <a:lstStyle/>
          <a:p>
            <a:r>
              <a:rPr kumimoji="1" lang="ja-JP" altLang="en-US" dirty="0">
                <a:solidFill>
                  <a:schemeClr val="bg1"/>
                </a:solidFill>
              </a:rPr>
              <a:t>課 題</a:t>
            </a:r>
          </a:p>
        </p:txBody>
      </p:sp>
    </p:spTree>
    <p:extLst>
      <p:ext uri="{BB962C8B-B14F-4D97-AF65-F5344CB8AC3E}">
        <p14:creationId xmlns:p14="http://schemas.microsoft.com/office/powerpoint/2010/main" val="370046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F424E91-9115-D796-16F8-E2752D029DAC}"/>
              </a:ext>
            </a:extLst>
          </p:cNvPr>
          <p:cNvSpPr>
            <a:spLocks noGrp="1"/>
          </p:cNvSpPr>
          <p:nvPr>
            <p:ph idx="1"/>
          </p:nvPr>
        </p:nvSpPr>
        <p:spPr>
          <a:xfrm>
            <a:off x="1699404" y="1810853"/>
            <a:ext cx="9455959" cy="1561380"/>
          </a:xfrm>
        </p:spPr>
        <p:txBody>
          <a:bodyPr>
            <a:normAutofit fontScale="92500" lnSpcReduction="10000"/>
          </a:bodyPr>
          <a:lstStyle/>
          <a:p>
            <a:r>
              <a:rPr kumimoji="1" lang="ja-JP" altLang="en-US" dirty="0"/>
              <a:t>（</a:t>
            </a:r>
            <a:r>
              <a:rPr kumimoji="1" lang="en-US" altLang="ja-JP" dirty="0"/>
              <a:t>1</a:t>
            </a:r>
            <a:r>
              <a:rPr kumimoji="1" lang="ja-JP" altLang="en-US" dirty="0"/>
              <a:t>）自己点検</a:t>
            </a:r>
            <a:endParaRPr kumimoji="1" lang="en-US" altLang="ja-JP" dirty="0"/>
          </a:p>
          <a:p>
            <a:r>
              <a:rPr kumimoji="1" lang="ja-JP" altLang="en-US" dirty="0"/>
              <a:t>　　ケアプランを作成する時点、あるいはケアプラン作成後の見直しの時点で、</a:t>
            </a:r>
            <a:endParaRPr kumimoji="1" lang="en-US" altLang="ja-JP" dirty="0"/>
          </a:p>
          <a:p>
            <a:r>
              <a:rPr kumimoji="1" lang="ja-JP" altLang="en-US" dirty="0"/>
              <a:t>　　「適切なケアマネジメント手法」を用いて担当事例の支援内容が妥当か自分</a:t>
            </a:r>
            <a:endParaRPr kumimoji="1" lang="en-US" altLang="ja-JP" dirty="0"/>
          </a:p>
          <a:p>
            <a:r>
              <a:rPr kumimoji="1" lang="ja-JP" altLang="en-US" dirty="0"/>
              <a:t>　　で確認を行なうのが自己点検</a:t>
            </a:r>
            <a:endParaRPr kumimoji="1" lang="en-US" altLang="ja-JP" dirty="0"/>
          </a:p>
        </p:txBody>
      </p:sp>
      <p:sp>
        <p:nvSpPr>
          <p:cNvPr id="4" name="タイトル 1">
            <a:extLst>
              <a:ext uri="{FF2B5EF4-FFF2-40B4-BE49-F238E27FC236}">
                <a16:creationId xmlns:a16="http://schemas.microsoft.com/office/drawing/2014/main" id="{5F8879FE-6C8E-13F5-69DA-BA6E4FC87316}"/>
              </a:ext>
            </a:extLst>
          </p:cNvPr>
          <p:cNvSpPr txBox="1">
            <a:spLocks noGrp="1"/>
          </p:cNvSpPr>
          <p:nvPr>
            <p:ph type="title"/>
          </p:nvPr>
        </p:nvSpPr>
        <p:spPr>
          <a:xfrm>
            <a:off x="1096963" y="287338"/>
            <a:ext cx="10058400" cy="7737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highlight>
                  <a:srgbClr val="FFFF00"/>
                </a:highlight>
                <a:latin typeface="ＭＳ ゴシック" panose="020B0609070205080204" pitchFamily="49" charset="-128"/>
                <a:ea typeface="ＭＳ ゴシック" panose="020B0609070205080204" pitchFamily="49" charset="-128"/>
              </a:rPr>
              <a:t>「適切なケアマネジメント手法の活用方法</a:t>
            </a:r>
          </a:p>
        </p:txBody>
      </p:sp>
      <p:sp>
        <p:nvSpPr>
          <p:cNvPr id="6" name="テキスト ボックス 5">
            <a:extLst>
              <a:ext uri="{FF2B5EF4-FFF2-40B4-BE49-F238E27FC236}">
                <a16:creationId xmlns:a16="http://schemas.microsoft.com/office/drawing/2014/main" id="{3A763BFC-530E-D873-CF27-2592040A080D}"/>
              </a:ext>
            </a:extLst>
          </p:cNvPr>
          <p:cNvSpPr txBox="1"/>
          <p:nvPr/>
        </p:nvSpPr>
        <p:spPr>
          <a:xfrm>
            <a:off x="2944205" y="3747750"/>
            <a:ext cx="7116792" cy="369332"/>
          </a:xfrm>
          <a:prstGeom prst="rect">
            <a:avLst/>
          </a:prstGeom>
          <a:solidFill>
            <a:srgbClr val="7030A0">
              <a:alpha val="18000"/>
            </a:srgbClr>
          </a:solidFill>
        </p:spPr>
        <p:txBody>
          <a:bodyPr wrap="square" rtlCol="0">
            <a:spAutoFit/>
          </a:bodyPr>
          <a:lstStyle/>
          <a:p>
            <a:r>
              <a:rPr kumimoji="1" lang="ja-JP" altLang="en-US" dirty="0"/>
              <a:t>担当事例の中から自己点検する事例を選びましょう</a:t>
            </a:r>
          </a:p>
        </p:txBody>
      </p:sp>
      <p:sp>
        <p:nvSpPr>
          <p:cNvPr id="7" name="テキスト ボックス 6">
            <a:extLst>
              <a:ext uri="{FF2B5EF4-FFF2-40B4-BE49-F238E27FC236}">
                <a16:creationId xmlns:a16="http://schemas.microsoft.com/office/drawing/2014/main" id="{F310AB9B-77D3-E7E3-0909-EA03DDBF027D}"/>
              </a:ext>
            </a:extLst>
          </p:cNvPr>
          <p:cNvSpPr txBox="1"/>
          <p:nvPr/>
        </p:nvSpPr>
        <p:spPr>
          <a:xfrm>
            <a:off x="2944205" y="4429370"/>
            <a:ext cx="7116792" cy="369332"/>
          </a:xfrm>
          <a:prstGeom prst="rect">
            <a:avLst/>
          </a:prstGeom>
          <a:solidFill>
            <a:srgbClr val="7030A0">
              <a:alpha val="18000"/>
            </a:srgbClr>
          </a:solidFill>
        </p:spPr>
        <p:txBody>
          <a:bodyPr wrap="square" rtlCol="0">
            <a:spAutoFit/>
          </a:bodyPr>
          <a:lstStyle/>
          <a:p>
            <a:r>
              <a:rPr kumimoji="1" lang="ja-JP" altLang="en-US" dirty="0"/>
              <a:t>自己点検シートに沿って、各項目に関する判断を記入しましょう</a:t>
            </a:r>
          </a:p>
        </p:txBody>
      </p:sp>
      <p:sp>
        <p:nvSpPr>
          <p:cNvPr id="8" name="テキスト ボックス 7">
            <a:extLst>
              <a:ext uri="{FF2B5EF4-FFF2-40B4-BE49-F238E27FC236}">
                <a16:creationId xmlns:a16="http://schemas.microsoft.com/office/drawing/2014/main" id="{5B680ED8-8A98-8C9F-4393-DB0619E4F36B}"/>
              </a:ext>
            </a:extLst>
          </p:cNvPr>
          <p:cNvSpPr txBox="1"/>
          <p:nvPr/>
        </p:nvSpPr>
        <p:spPr>
          <a:xfrm>
            <a:off x="2944205" y="5343314"/>
            <a:ext cx="7116792" cy="646331"/>
          </a:xfrm>
          <a:prstGeom prst="rect">
            <a:avLst/>
          </a:prstGeom>
          <a:solidFill>
            <a:srgbClr val="7030A0">
              <a:alpha val="18000"/>
            </a:srgbClr>
          </a:solidFill>
        </p:spPr>
        <p:txBody>
          <a:bodyPr wrap="square" rtlCol="0">
            <a:spAutoFit/>
          </a:bodyPr>
          <a:lstStyle/>
          <a:p>
            <a:r>
              <a:rPr kumimoji="1" lang="ja-JP" altLang="en-US" dirty="0"/>
              <a:t>追加の情報収集や検討を行う、あるいはケアプランを見直すなど今後</a:t>
            </a:r>
            <a:endParaRPr kumimoji="1" lang="en-US" altLang="ja-JP" dirty="0"/>
          </a:p>
          <a:p>
            <a:r>
              <a:rPr kumimoji="1" lang="ja-JP" altLang="en-US" dirty="0"/>
              <a:t>の対応を決めましょう</a:t>
            </a:r>
          </a:p>
        </p:txBody>
      </p:sp>
      <p:sp>
        <p:nvSpPr>
          <p:cNvPr id="9" name="フローチャート: 他ページ結合子 8">
            <a:extLst>
              <a:ext uri="{FF2B5EF4-FFF2-40B4-BE49-F238E27FC236}">
                <a16:creationId xmlns:a16="http://schemas.microsoft.com/office/drawing/2014/main" id="{9B702FF0-1E33-9E2F-BBF4-C66DB3598652}"/>
              </a:ext>
            </a:extLst>
          </p:cNvPr>
          <p:cNvSpPr/>
          <p:nvPr/>
        </p:nvSpPr>
        <p:spPr>
          <a:xfrm>
            <a:off x="1445343" y="3747751"/>
            <a:ext cx="1340294" cy="607940"/>
          </a:xfrm>
          <a:prstGeom prst="flowChartOffpageConnector">
            <a:avLst/>
          </a:prstGeom>
          <a:solidFill>
            <a:srgbClr val="7030A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事例を選ぶ</a:t>
            </a:r>
          </a:p>
        </p:txBody>
      </p:sp>
      <p:sp>
        <p:nvSpPr>
          <p:cNvPr id="10" name="フローチャート: 他ページ結合子 9">
            <a:extLst>
              <a:ext uri="{FF2B5EF4-FFF2-40B4-BE49-F238E27FC236}">
                <a16:creationId xmlns:a16="http://schemas.microsoft.com/office/drawing/2014/main" id="{380F0F3F-AE2B-0F35-FFF9-91CB56527913}"/>
              </a:ext>
            </a:extLst>
          </p:cNvPr>
          <p:cNvSpPr/>
          <p:nvPr/>
        </p:nvSpPr>
        <p:spPr>
          <a:xfrm>
            <a:off x="1445343" y="4424392"/>
            <a:ext cx="1340294" cy="850221"/>
          </a:xfrm>
          <a:prstGeom prst="flowChartOffpageConnector">
            <a:avLst/>
          </a:prstGeom>
          <a:solidFill>
            <a:srgbClr val="7030A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自己点検</a:t>
            </a:r>
            <a:endParaRPr kumimoji="1" lang="en-US" altLang="ja-JP" sz="1400" dirty="0"/>
          </a:p>
          <a:p>
            <a:pPr algn="ctr"/>
            <a:r>
              <a:rPr kumimoji="1" lang="ja-JP" altLang="en-US" sz="1400" dirty="0"/>
              <a:t>シートに</a:t>
            </a:r>
            <a:endParaRPr kumimoji="1" lang="en-US" altLang="ja-JP" sz="1400" dirty="0"/>
          </a:p>
          <a:p>
            <a:pPr algn="ctr"/>
            <a:r>
              <a:rPr kumimoji="1" lang="ja-JP" altLang="en-US" sz="1400" dirty="0"/>
              <a:t>記入する</a:t>
            </a:r>
          </a:p>
        </p:txBody>
      </p:sp>
      <p:sp>
        <p:nvSpPr>
          <p:cNvPr id="11" name="フローチャート: 他ページ結合子 10">
            <a:extLst>
              <a:ext uri="{FF2B5EF4-FFF2-40B4-BE49-F238E27FC236}">
                <a16:creationId xmlns:a16="http://schemas.microsoft.com/office/drawing/2014/main" id="{B4D382C1-0D5A-770E-C360-4EF43BDE4640}"/>
              </a:ext>
            </a:extLst>
          </p:cNvPr>
          <p:cNvSpPr/>
          <p:nvPr/>
        </p:nvSpPr>
        <p:spPr>
          <a:xfrm>
            <a:off x="1445343" y="5343314"/>
            <a:ext cx="1340294" cy="850221"/>
          </a:xfrm>
          <a:prstGeom prst="flowChartOffpageConnector">
            <a:avLst/>
          </a:prstGeom>
          <a:solidFill>
            <a:srgbClr val="7030A0">
              <a:alpha val="8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今後の</a:t>
            </a:r>
            <a:endParaRPr kumimoji="1" lang="en-US" altLang="ja-JP" sz="1400" dirty="0"/>
          </a:p>
          <a:p>
            <a:pPr algn="ctr"/>
            <a:r>
              <a:rPr kumimoji="1" lang="ja-JP" altLang="en-US" sz="1400" dirty="0"/>
              <a:t>対応を</a:t>
            </a:r>
            <a:endParaRPr kumimoji="1" lang="en-US" altLang="ja-JP" sz="1400" dirty="0"/>
          </a:p>
          <a:p>
            <a:pPr algn="ctr"/>
            <a:r>
              <a:rPr kumimoji="1" lang="ja-JP" altLang="en-US" sz="1400" dirty="0"/>
              <a:t>決める</a:t>
            </a:r>
            <a:endParaRPr kumimoji="1" lang="en-US" altLang="ja-JP" sz="1400" dirty="0"/>
          </a:p>
        </p:txBody>
      </p:sp>
      <p:sp>
        <p:nvSpPr>
          <p:cNvPr id="12" name="テキスト ボックス 11">
            <a:extLst>
              <a:ext uri="{FF2B5EF4-FFF2-40B4-BE49-F238E27FC236}">
                <a16:creationId xmlns:a16="http://schemas.microsoft.com/office/drawing/2014/main" id="{B36A4079-65A5-6915-D91B-01FEEC331356}"/>
              </a:ext>
            </a:extLst>
          </p:cNvPr>
          <p:cNvSpPr txBox="1"/>
          <p:nvPr/>
        </p:nvSpPr>
        <p:spPr>
          <a:xfrm>
            <a:off x="8410051" y="79589"/>
            <a:ext cx="3670324" cy="415498"/>
          </a:xfrm>
          <a:prstGeom prst="rect">
            <a:avLst/>
          </a:prstGeom>
          <a:noFill/>
        </p:spPr>
        <p:txBody>
          <a:bodyPr wrap="square">
            <a:spAutoFit/>
          </a:bodyPr>
          <a:lstStyle/>
          <a:p>
            <a:r>
              <a:rPr lang="ja-JP" altLang="en-US" sz="900" dirty="0">
                <a:solidFill>
                  <a:schemeClr val="accent3">
                    <a:lumMod val="50000"/>
                  </a:schemeClr>
                </a:solidFill>
                <a:latin typeface="ＭＳ ゴシック" panose="020B0609070205080204" pitchFamily="49" charset="-128"/>
                <a:ea typeface="ＭＳ ゴシック" panose="020B0609070205080204" pitchFamily="49" charset="-128"/>
              </a:rPr>
              <a:t>適切なケアマネジメント手法の普及推進に向けた調査研究事業</a:t>
            </a:r>
            <a:endParaRPr lang="en-US" altLang="ja-JP" sz="900" dirty="0">
              <a:solidFill>
                <a:schemeClr val="accent3">
                  <a:lumMod val="50000"/>
                </a:schemeClr>
              </a:solidFill>
              <a:latin typeface="ＭＳ ゴシック" panose="020B0609070205080204" pitchFamily="49" charset="-128"/>
              <a:ea typeface="ＭＳ ゴシック" panose="020B0609070205080204" pitchFamily="49" charset="-128"/>
            </a:endParaRPr>
          </a:p>
          <a:p>
            <a:r>
              <a:rPr lang="ja-JP" altLang="en-US" sz="1100" dirty="0">
                <a:solidFill>
                  <a:schemeClr val="accent3">
                    <a:lumMod val="50000"/>
                  </a:schemeClr>
                </a:solidFill>
                <a:latin typeface="ＭＳ ゴシック" panose="020B0609070205080204" pitchFamily="49" charset="-128"/>
                <a:ea typeface="ＭＳ ゴシック" panose="020B0609070205080204" pitchFamily="49" charset="-128"/>
              </a:rPr>
              <a:t>「適切なケアマネジメント手法」の手引き</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36</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Tree>
    <p:extLst>
      <p:ext uri="{BB962C8B-B14F-4D97-AF65-F5344CB8AC3E}">
        <p14:creationId xmlns:p14="http://schemas.microsoft.com/office/powerpoint/2010/main" val="413484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17D16-4F97-495C-7F75-B254104E653A}"/>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A59B63F9-CF36-95D7-5B76-25CF618F9024}"/>
              </a:ext>
            </a:extLst>
          </p:cNvPr>
          <p:cNvSpPr txBox="1">
            <a:spLocks noGrp="1"/>
          </p:cNvSpPr>
          <p:nvPr>
            <p:ph type="title"/>
          </p:nvPr>
        </p:nvSpPr>
        <p:spPr>
          <a:xfrm>
            <a:off x="1096963" y="287338"/>
            <a:ext cx="10058400" cy="77371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highlight>
                  <a:srgbClr val="FFFF00"/>
                </a:highlight>
                <a:latin typeface="ＭＳ ゴシック" panose="020B0609070205080204" pitchFamily="49" charset="-128"/>
                <a:ea typeface="ＭＳ ゴシック" panose="020B0609070205080204" pitchFamily="49" charset="-128"/>
              </a:rPr>
              <a:t>「適切なケアマネジメント手法の活用方法</a:t>
            </a:r>
          </a:p>
        </p:txBody>
      </p:sp>
      <p:sp>
        <p:nvSpPr>
          <p:cNvPr id="2" name="テキスト ボックス 1">
            <a:extLst>
              <a:ext uri="{FF2B5EF4-FFF2-40B4-BE49-F238E27FC236}">
                <a16:creationId xmlns:a16="http://schemas.microsoft.com/office/drawing/2014/main" id="{16530639-105A-9B3D-A281-867E2E6EE372}"/>
              </a:ext>
            </a:extLst>
          </p:cNvPr>
          <p:cNvSpPr txBox="1"/>
          <p:nvPr/>
        </p:nvSpPr>
        <p:spPr>
          <a:xfrm>
            <a:off x="2346385" y="3747750"/>
            <a:ext cx="7714612" cy="2031325"/>
          </a:xfrm>
          <a:prstGeom prst="rect">
            <a:avLst/>
          </a:prstGeom>
          <a:solidFill>
            <a:srgbClr val="7030A0">
              <a:alpha val="10000"/>
            </a:srgbClr>
          </a:solidFill>
        </p:spPr>
        <p:txBody>
          <a:bodyPr wrap="square" rtlCol="0">
            <a:spAutoFit/>
          </a:bodyPr>
          <a:lstStyle/>
          <a:p>
            <a:r>
              <a:rPr kumimoji="1" lang="en-US" altLang="ja-JP" dirty="0">
                <a:solidFill>
                  <a:srgbClr val="7030A0"/>
                </a:solidFill>
              </a:rPr>
              <a:t>【</a:t>
            </a:r>
            <a:r>
              <a:rPr kumimoji="1" lang="ja-JP" altLang="en-US" dirty="0">
                <a:solidFill>
                  <a:srgbClr val="7030A0"/>
                </a:solidFill>
              </a:rPr>
              <a:t>自己点検に関する問い</a:t>
            </a:r>
            <a:r>
              <a:rPr kumimoji="1" lang="en-US" altLang="ja-JP" dirty="0">
                <a:solidFill>
                  <a:srgbClr val="7030A0"/>
                </a:solidFill>
              </a:rPr>
              <a:t>】</a:t>
            </a:r>
          </a:p>
          <a:p>
            <a:r>
              <a:rPr kumimoji="1" lang="ja-JP" altLang="en-US" dirty="0">
                <a:solidFill>
                  <a:srgbClr val="7030A0"/>
                </a:solidFill>
              </a:rPr>
              <a:t>　✔項目のうち、よく分らなかったものは何か？</a:t>
            </a:r>
            <a:endParaRPr kumimoji="1" lang="en-US" altLang="ja-JP" dirty="0">
              <a:solidFill>
                <a:srgbClr val="7030A0"/>
              </a:solidFill>
            </a:endParaRPr>
          </a:p>
          <a:p>
            <a:r>
              <a:rPr kumimoji="1" lang="ja-JP" altLang="en-US" dirty="0">
                <a:solidFill>
                  <a:srgbClr val="7030A0"/>
                </a:solidFill>
              </a:rPr>
              <a:t>　✔支援内容やアセスメント項目の「抜け漏れ」はあったか？</a:t>
            </a:r>
            <a:endParaRPr kumimoji="1" lang="en-US" altLang="ja-JP" dirty="0">
              <a:solidFill>
                <a:srgbClr val="7030A0"/>
              </a:solidFill>
            </a:endParaRPr>
          </a:p>
          <a:p>
            <a:r>
              <a:rPr kumimoji="1" lang="ja-JP" altLang="en-US" dirty="0">
                <a:solidFill>
                  <a:srgbClr val="7030A0"/>
                </a:solidFill>
              </a:rPr>
              <a:t>　✔情報収集が粗かった（もっと細かく情報収集しなければならない）と</a:t>
            </a:r>
            <a:endParaRPr kumimoji="1" lang="en-US" altLang="ja-JP" dirty="0">
              <a:solidFill>
                <a:srgbClr val="7030A0"/>
              </a:solidFill>
            </a:endParaRPr>
          </a:p>
          <a:p>
            <a:r>
              <a:rPr kumimoji="1" lang="ja-JP" altLang="en-US" dirty="0">
                <a:solidFill>
                  <a:srgbClr val="7030A0"/>
                </a:solidFill>
              </a:rPr>
              <a:t>　　気づいた項目はあったか？</a:t>
            </a:r>
            <a:endParaRPr kumimoji="1" lang="en-US" altLang="ja-JP" dirty="0">
              <a:solidFill>
                <a:srgbClr val="7030A0"/>
              </a:solidFill>
            </a:endParaRPr>
          </a:p>
          <a:p>
            <a:r>
              <a:rPr kumimoji="1" lang="ja-JP" altLang="en-US" dirty="0">
                <a:solidFill>
                  <a:srgbClr val="7030A0"/>
                </a:solidFill>
              </a:rPr>
              <a:t>　✔支援内容をより個別化する上で、何らかの助言やアイデアがほしい</a:t>
            </a:r>
            <a:endParaRPr kumimoji="1" lang="en-US" altLang="ja-JP" dirty="0">
              <a:solidFill>
                <a:srgbClr val="7030A0"/>
              </a:solidFill>
            </a:endParaRPr>
          </a:p>
          <a:p>
            <a:r>
              <a:rPr kumimoji="1" lang="ja-JP" altLang="en-US" dirty="0">
                <a:solidFill>
                  <a:srgbClr val="7030A0"/>
                </a:solidFill>
              </a:rPr>
              <a:t>　　項目はあったか？</a:t>
            </a:r>
          </a:p>
        </p:txBody>
      </p:sp>
      <p:sp>
        <p:nvSpPr>
          <p:cNvPr id="5" name="テキスト ボックス 4">
            <a:extLst>
              <a:ext uri="{FF2B5EF4-FFF2-40B4-BE49-F238E27FC236}">
                <a16:creationId xmlns:a16="http://schemas.microsoft.com/office/drawing/2014/main" id="{5ACB1580-7DD3-58CE-0393-716636F4387F}"/>
              </a:ext>
            </a:extLst>
          </p:cNvPr>
          <p:cNvSpPr txBox="1"/>
          <p:nvPr/>
        </p:nvSpPr>
        <p:spPr>
          <a:xfrm>
            <a:off x="8730991" y="79589"/>
            <a:ext cx="3670324" cy="415498"/>
          </a:xfrm>
          <a:prstGeom prst="rect">
            <a:avLst/>
          </a:prstGeom>
          <a:noFill/>
        </p:spPr>
        <p:txBody>
          <a:bodyPr wrap="square">
            <a:spAutoFit/>
          </a:bodyPr>
          <a:lstStyle/>
          <a:p>
            <a:r>
              <a:rPr lang="ja-JP" altLang="en-US" sz="900" dirty="0">
                <a:solidFill>
                  <a:schemeClr val="accent3">
                    <a:lumMod val="50000"/>
                  </a:schemeClr>
                </a:solidFill>
                <a:latin typeface="ＭＳ ゴシック" panose="020B0609070205080204" pitchFamily="49" charset="-128"/>
                <a:ea typeface="ＭＳ ゴシック" panose="020B0609070205080204" pitchFamily="49" charset="-128"/>
              </a:rPr>
              <a:t>適切なケアマネジメント手法の普及推進に向けた調査研究事業</a:t>
            </a:r>
            <a:endParaRPr lang="en-US" altLang="ja-JP" sz="900" dirty="0">
              <a:solidFill>
                <a:schemeClr val="accent3">
                  <a:lumMod val="50000"/>
                </a:schemeClr>
              </a:solidFill>
              <a:latin typeface="ＭＳ ゴシック" panose="020B0609070205080204" pitchFamily="49" charset="-128"/>
              <a:ea typeface="ＭＳ ゴシック" panose="020B0609070205080204" pitchFamily="49" charset="-128"/>
            </a:endParaRPr>
          </a:p>
          <a:p>
            <a:r>
              <a:rPr lang="ja-JP" altLang="en-US" sz="1100" dirty="0">
                <a:solidFill>
                  <a:schemeClr val="accent3">
                    <a:lumMod val="50000"/>
                  </a:schemeClr>
                </a:solidFill>
                <a:latin typeface="ＭＳ ゴシック" panose="020B0609070205080204" pitchFamily="49" charset="-128"/>
                <a:ea typeface="ＭＳ ゴシック" panose="020B0609070205080204" pitchFamily="49" charset="-128"/>
              </a:rPr>
              <a:t>「適切なケアマネジメント手法」の手引き</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40</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
        <p:nvSpPr>
          <p:cNvPr id="3" name="コンテンツ プレースホルダー 2">
            <a:extLst>
              <a:ext uri="{FF2B5EF4-FFF2-40B4-BE49-F238E27FC236}">
                <a16:creationId xmlns:a16="http://schemas.microsoft.com/office/drawing/2014/main" id="{051E472C-8426-350C-3893-03EC21B252A4}"/>
              </a:ext>
            </a:extLst>
          </p:cNvPr>
          <p:cNvSpPr>
            <a:spLocks noGrp="1"/>
          </p:cNvSpPr>
          <p:nvPr>
            <p:ph idx="1"/>
          </p:nvPr>
        </p:nvSpPr>
        <p:spPr>
          <a:xfrm>
            <a:off x="1699404" y="1849245"/>
            <a:ext cx="9455959" cy="1898505"/>
          </a:xfrm>
        </p:spPr>
        <p:txBody>
          <a:bodyPr>
            <a:normAutofit/>
          </a:bodyPr>
          <a:lstStyle/>
          <a:p>
            <a:r>
              <a:rPr kumimoji="1" lang="ja-JP" altLang="en-US" dirty="0"/>
              <a:t>（</a:t>
            </a:r>
            <a:r>
              <a:rPr kumimoji="1" lang="en-US" altLang="ja-JP" dirty="0"/>
              <a:t>2</a:t>
            </a:r>
            <a:r>
              <a:rPr kumimoji="1" lang="ja-JP" altLang="en-US" dirty="0"/>
              <a:t>）研修</a:t>
            </a:r>
            <a:endParaRPr kumimoji="1" lang="en-US" altLang="ja-JP" dirty="0"/>
          </a:p>
          <a:p>
            <a:r>
              <a:rPr kumimoji="1" lang="ja-JP" altLang="en-US" dirty="0"/>
              <a:t>　　「適切なケアマネジメント手法」は、実際に使ってみることで理解が深まることから、</a:t>
            </a:r>
            <a:endParaRPr kumimoji="1" lang="en-US" altLang="ja-JP" dirty="0"/>
          </a:p>
          <a:p>
            <a:r>
              <a:rPr kumimoji="1" lang="ja-JP" altLang="en-US" dirty="0"/>
              <a:t>　　担当事例での自己点検を事前学習あるいは演習して組み込み、参加者どうしで</a:t>
            </a:r>
            <a:endParaRPr kumimoji="1" lang="en-US" altLang="ja-JP" dirty="0"/>
          </a:p>
          <a:p>
            <a:r>
              <a:rPr kumimoji="1" lang="ja-JP" altLang="en-US" dirty="0"/>
              <a:t>　　共有しながら“気づき”を深めていくやり方が有効です。</a:t>
            </a:r>
            <a:endParaRPr kumimoji="1" lang="en-US" altLang="ja-JP" dirty="0"/>
          </a:p>
        </p:txBody>
      </p:sp>
    </p:spTree>
    <p:extLst>
      <p:ext uri="{BB962C8B-B14F-4D97-AF65-F5344CB8AC3E}">
        <p14:creationId xmlns:p14="http://schemas.microsoft.com/office/powerpoint/2010/main" val="153388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D049B-A17F-CD72-BD1C-4CB869DAF0C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85F8710-FB93-479F-66B1-1AF5AB8A29D3}"/>
              </a:ext>
            </a:extLst>
          </p:cNvPr>
          <p:cNvSpPr txBox="1"/>
          <p:nvPr/>
        </p:nvSpPr>
        <p:spPr>
          <a:xfrm>
            <a:off x="973394" y="1592826"/>
            <a:ext cx="10422193" cy="369332"/>
          </a:xfrm>
          <a:prstGeom prst="rect">
            <a:avLst/>
          </a:prstGeom>
          <a:solidFill>
            <a:schemeClr val="bg1"/>
          </a:solidFill>
        </p:spPr>
        <p:txBody>
          <a:bodyPr wrap="square" rtlCol="0">
            <a:spAutoFit/>
          </a:bodyPr>
          <a:lstStyle/>
          <a:p>
            <a:endParaRPr kumimoji="1" lang="ja-JP" altLang="en-US" dirty="0"/>
          </a:p>
        </p:txBody>
      </p:sp>
      <p:sp>
        <p:nvSpPr>
          <p:cNvPr id="3" name="コンテンツ プレースホルダー 2">
            <a:extLst>
              <a:ext uri="{FF2B5EF4-FFF2-40B4-BE49-F238E27FC236}">
                <a16:creationId xmlns:a16="http://schemas.microsoft.com/office/drawing/2014/main" id="{B1B57A6C-42CD-8B65-D0A5-657D653539DD}"/>
              </a:ext>
            </a:extLst>
          </p:cNvPr>
          <p:cNvSpPr>
            <a:spLocks noGrp="1"/>
          </p:cNvSpPr>
          <p:nvPr>
            <p:ph idx="1"/>
          </p:nvPr>
        </p:nvSpPr>
        <p:spPr>
          <a:xfrm>
            <a:off x="1096963" y="1012905"/>
            <a:ext cx="9455959" cy="1898505"/>
          </a:xfrm>
        </p:spPr>
        <p:txBody>
          <a:bodyPr>
            <a:normAutofit/>
          </a:bodyPr>
          <a:lstStyle/>
          <a:p>
            <a:r>
              <a:rPr kumimoji="1" lang="ja-JP" altLang="en-US" dirty="0"/>
              <a:t>（</a:t>
            </a:r>
            <a:r>
              <a:rPr kumimoji="1" lang="en-US" altLang="ja-JP" dirty="0"/>
              <a:t>3</a:t>
            </a:r>
            <a:r>
              <a:rPr kumimoji="1" lang="ja-JP" altLang="en-US" dirty="0"/>
              <a:t>）カンファレンス</a:t>
            </a:r>
            <a:endParaRPr kumimoji="1" lang="en-US" altLang="ja-JP" dirty="0"/>
          </a:p>
          <a:p>
            <a:r>
              <a:rPr kumimoji="1" lang="ja-JP" altLang="en-US" dirty="0"/>
              <a:t>　　　ケアマネジメントは高齢者を取り巻く支援チームで対応する必要があります。</a:t>
            </a:r>
            <a:endParaRPr kumimoji="1" lang="en-US" altLang="ja-JP" dirty="0"/>
          </a:p>
          <a:p>
            <a:r>
              <a:rPr kumimoji="1" lang="ja-JP" altLang="en-US" dirty="0"/>
              <a:t>　　　その際に「適切なケアマネジメント手法」を“共通言語”として活用することで、</a:t>
            </a:r>
            <a:endParaRPr kumimoji="1" lang="en-US" altLang="ja-JP" dirty="0"/>
          </a:p>
          <a:p>
            <a:r>
              <a:rPr kumimoji="1" lang="ja-JP" altLang="en-US" dirty="0"/>
              <a:t>　　　情報収集や検討の視点を共有しやすくなります。</a:t>
            </a:r>
            <a:endParaRPr kumimoji="1" lang="en-US" altLang="ja-JP" dirty="0"/>
          </a:p>
        </p:txBody>
      </p:sp>
      <p:sp>
        <p:nvSpPr>
          <p:cNvPr id="4" name="タイトル 1">
            <a:extLst>
              <a:ext uri="{FF2B5EF4-FFF2-40B4-BE49-F238E27FC236}">
                <a16:creationId xmlns:a16="http://schemas.microsoft.com/office/drawing/2014/main" id="{9FF1BB15-C31A-10BE-AFCE-F2CD9A53ED07}"/>
              </a:ext>
            </a:extLst>
          </p:cNvPr>
          <p:cNvSpPr txBox="1">
            <a:spLocks noGrp="1"/>
          </p:cNvSpPr>
          <p:nvPr>
            <p:ph type="title"/>
          </p:nvPr>
        </p:nvSpPr>
        <p:spPr>
          <a:xfrm>
            <a:off x="1096963" y="269815"/>
            <a:ext cx="10058400" cy="63507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highlight>
                  <a:srgbClr val="FFFF00"/>
                </a:highlight>
                <a:latin typeface="ＭＳ ゴシック" panose="020B0609070205080204" pitchFamily="49" charset="-128"/>
                <a:ea typeface="ＭＳ ゴシック" panose="020B0609070205080204" pitchFamily="49" charset="-128"/>
              </a:rPr>
              <a:t>「適切なケアマネジメント手法の活用方法</a:t>
            </a:r>
          </a:p>
        </p:txBody>
      </p:sp>
      <p:graphicFrame>
        <p:nvGraphicFramePr>
          <p:cNvPr id="6" name="表 5">
            <a:extLst>
              <a:ext uri="{FF2B5EF4-FFF2-40B4-BE49-F238E27FC236}">
                <a16:creationId xmlns:a16="http://schemas.microsoft.com/office/drawing/2014/main" id="{6140A3F1-AC26-A8D3-FA76-71D9AE692269}"/>
              </a:ext>
            </a:extLst>
          </p:cNvPr>
          <p:cNvGraphicFramePr>
            <a:graphicFrameLocks noGrp="1"/>
          </p:cNvGraphicFramePr>
          <p:nvPr>
            <p:extLst>
              <p:ext uri="{D42A27DB-BD31-4B8C-83A1-F6EECF244321}">
                <p14:modId xmlns:p14="http://schemas.microsoft.com/office/powerpoint/2010/main" val="2120215738"/>
              </p:ext>
            </p:extLst>
          </p:nvPr>
        </p:nvGraphicFramePr>
        <p:xfrm>
          <a:off x="1760939" y="2912949"/>
          <a:ext cx="8543266" cy="914400"/>
        </p:xfrm>
        <a:graphic>
          <a:graphicData uri="http://schemas.openxmlformats.org/drawingml/2006/table">
            <a:tbl>
              <a:tblPr firstRow="1" bandRow="1">
                <a:tableStyleId>{5C22544A-7EE6-4342-B048-85BDC9FD1C3A}</a:tableStyleId>
              </a:tblPr>
              <a:tblGrid>
                <a:gridCol w="4271633">
                  <a:extLst>
                    <a:ext uri="{9D8B030D-6E8A-4147-A177-3AD203B41FA5}">
                      <a16:colId xmlns:a16="http://schemas.microsoft.com/office/drawing/2014/main" val="3528343296"/>
                    </a:ext>
                  </a:extLst>
                </a:gridCol>
                <a:gridCol w="4271633">
                  <a:extLst>
                    <a:ext uri="{9D8B030D-6E8A-4147-A177-3AD203B41FA5}">
                      <a16:colId xmlns:a16="http://schemas.microsoft.com/office/drawing/2014/main" val="1927868414"/>
                    </a:ext>
                  </a:extLst>
                </a:gridCol>
              </a:tblGrid>
              <a:tr h="370840">
                <a:tc>
                  <a:txBody>
                    <a:bodyPr/>
                    <a:lstStyle/>
                    <a:p>
                      <a:endParaRPr kumimoji="1" lang="en-US" altLang="ja-JP" b="0" dirty="0">
                        <a:solidFill>
                          <a:schemeClr val="tx1"/>
                        </a:solidFill>
                      </a:endParaRPr>
                    </a:p>
                    <a:p>
                      <a:r>
                        <a:rPr kumimoji="1" lang="ja-JP" altLang="en-US" b="0" dirty="0">
                          <a:solidFill>
                            <a:schemeClr val="tx1"/>
                          </a:solidFill>
                        </a:rPr>
                        <a:t>自己点検を行う</a:t>
                      </a:r>
                      <a:endParaRPr kumimoji="1" lang="en-US" altLang="ja-JP" b="0" dirty="0">
                        <a:solidFill>
                          <a:schemeClr val="tx1"/>
                        </a:solidFill>
                      </a:endParaRPr>
                    </a:p>
                    <a:p>
                      <a:r>
                        <a:rPr kumimoji="1" lang="ja-JP" altLang="en-US" b="0" dirty="0">
                          <a:solidFill>
                            <a:schemeClr val="tx1"/>
                          </a:solidFill>
                        </a:rPr>
                        <a:t>相談したことと資料を用意する</a:t>
                      </a:r>
                    </a:p>
                  </a:txBody>
                  <a:tcPr>
                    <a:solidFill>
                      <a:srgbClr val="7030A0">
                        <a:alpha val="14000"/>
                      </a:srgbClr>
                    </a:solidFill>
                  </a:tcPr>
                </a:tc>
                <a:tc>
                  <a:txBody>
                    <a:bodyPr/>
                    <a:lstStyle/>
                    <a:p>
                      <a:endParaRPr kumimoji="1" lang="en-US" altLang="ja-JP" b="0" dirty="0">
                        <a:solidFill>
                          <a:schemeClr val="tx1"/>
                        </a:solidFill>
                      </a:endParaRPr>
                    </a:p>
                    <a:p>
                      <a:r>
                        <a:rPr kumimoji="1" lang="ja-JP" altLang="en-US" b="0" dirty="0">
                          <a:solidFill>
                            <a:schemeClr val="tx1"/>
                          </a:solidFill>
                        </a:rPr>
                        <a:t>今回の事例が該当する「適切なケアマネジメント手法」に目を通しておく</a:t>
                      </a:r>
                    </a:p>
                  </a:txBody>
                  <a:tcPr>
                    <a:solidFill>
                      <a:srgbClr val="7030A0">
                        <a:alpha val="14000"/>
                      </a:srgbClr>
                    </a:solidFill>
                  </a:tcPr>
                </a:tc>
                <a:extLst>
                  <a:ext uri="{0D108BD9-81ED-4DB2-BD59-A6C34878D82A}">
                    <a16:rowId xmlns:a16="http://schemas.microsoft.com/office/drawing/2014/main" val="1138441563"/>
                  </a:ext>
                </a:extLst>
              </a:tr>
            </a:tbl>
          </a:graphicData>
        </a:graphic>
      </p:graphicFrame>
      <p:sp>
        <p:nvSpPr>
          <p:cNvPr id="7" name="テキスト ボックス 6">
            <a:extLst>
              <a:ext uri="{FF2B5EF4-FFF2-40B4-BE49-F238E27FC236}">
                <a16:creationId xmlns:a16="http://schemas.microsoft.com/office/drawing/2014/main" id="{21830A93-1492-0164-6AA8-408145FD6B32}"/>
              </a:ext>
            </a:extLst>
          </p:cNvPr>
          <p:cNvSpPr txBox="1"/>
          <p:nvPr/>
        </p:nvSpPr>
        <p:spPr>
          <a:xfrm>
            <a:off x="1760939" y="2826833"/>
            <a:ext cx="1927123" cy="369332"/>
          </a:xfrm>
          <a:prstGeom prst="rect">
            <a:avLst/>
          </a:prstGeom>
          <a:solidFill>
            <a:srgbClr val="7030A0">
              <a:alpha val="69000"/>
            </a:srgbClr>
          </a:solidFill>
        </p:spPr>
        <p:txBody>
          <a:bodyPr wrap="square" rtlCol="0">
            <a:spAutoFit/>
          </a:bodyPr>
          <a:lstStyle/>
          <a:p>
            <a:r>
              <a:rPr kumimoji="1" lang="ja-JP" altLang="en-US" dirty="0">
                <a:solidFill>
                  <a:schemeClr val="bg1"/>
                </a:solidFill>
              </a:rPr>
              <a:t>介護支援専門員</a:t>
            </a:r>
          </a:p>
        </p:txBody>
      </p:sp>
      <p:sp>
        <p:nvSpPr>
          <p:cNvPr id="8" name="テキスト ボックス 7">
            <a:extLst>
              <a:ext uri="{FF2B5EF4-FFF2-40B4-BE49-F238E27FC236}">
                <a16:creationId xmlns:a16="http://schemas.microsoft.com/office/drawing/2014/main" id="{84CB66BE-BAA1-F45C-3770-E2E3651B0756}"/>
              </a:ext>
            </a:extLst>
          </p:cNvPr>
          <p:cNvSpPr txBox="1"/>
          <p:nvPr/>
        </p:nvSpPr>
        <p:spPr>
          <a:xfrm>
            <a:off x="6032570" y="2826833"/>
            <a:ext cx="1927123" cy="369332"/>
          </a:xfrm>
          <a:prstGeom prst="rect">
            <a:avLst/>
          </a:prstGeom>
          <a:solidFill>
            <a:srgbClr val="7030A0">
              <a:alpha val="69000"/>
            </a:srgbClr>
          </a:solidFill>
        </p:spPr>
        <p:txBody>
          <a:bodyPr wrap="square" rtlCol="0">
            <a:spAutoFit/>
          </a:bodyPr>
          <a:lstStyle/>
          <a:p>
            <a:r>
              <a:rPr kumimoji="1" lang="ja-JP" altLang="en-US" dirty="0">
                <a:solidFill>
                  <a:schemeClr val="bg1"/>
                </a:solidFill>
              </a:rPr>
              <a:t>全員</a:t>
            </a:r>
          </a:p>
        </p:txBody>
      </p:sp>
      <p:graphicFrame>
        <p:nvGraphicFramePr>
          <p:cNvPr id="9" name="表 8">
            <a:extLst>
              <a:ext uri="{FF2B5EF4-FFF2-40B4-BE49-F238E27FC236}">
                <a16:creationId xmlns:a16="http://schemas.microsoft.com/office/drawing/2014/main" id="{74BD8476-0FC7-CD37-D3E2-46C53CA10495}"/>
              </a:ext>
            </a:extLst>
          </p:cNvPr>
          <p:cNvGraphicFramePr>
            <a:graphicFrameLocks noGrp="1"/>
          </p:cNvGraphicFramePr>
          <p:nvPr>
            <p:extLst>
              <p:ext uri="{D42A27DB-BD31-4B8C-83A1-F6EECF244321}">
                <p14:modId xmlns:p14="http://schemas.microsoft.com/office/powerpoint/2010/main" val="2317089401"/>
              </p:ext>
            </p:extLst>
          </p:nvPr>
        </p:nvGraphicFramePr>
        <p:xfrm>
          <a:off x="1760940" y="3896465"/>
          <a:ext cx="8543266" cy="1188720"/>
        </p:xfrm>
        <a:graphic>
          <a:graphicData uri="http://schemas.openxmlformats.org/drawingml/2006/table">
            <a:tbl>
              <a:tblPr firstRow="1" bandRow="1">
                <a:tableStyleId>{5C22544A-7EE6-4342-B048-85BDC9FD1C3A}</a:tableStyleId>
              </a:tblPr>
              <a:tblGrid>
                <a:gridCol w="4266234">
                  <a:extLst>
                    <a:ext uri="{9D8B030D-6E8A-4147-A177-3AD203B41FA5}">
                      <a16:colId xmlns:a16="http://schemas.microsoft.com/office/drawing/2014/main" val="3528343296"/>
                    </a:ext>
                  </a:extLst>
                </a:gridCol>
                <a:gridCol w="4277032">
                  <a:extLst>
                    <a:ext uri="{9D8B030D-6E8A-4147-A177-3AD203B41FA5}">
                      <a16:colId xmlns:a16="http://schemas.microsoft.com/office/drawing/2014/main" val="1927868414"/>
                    </a:ext>
                  </a:extLst>
                </a:gridCol>
              </a:tblGrid>
              <a:tr h="370840">
                <a:tc>
                  <a:txBody>
                    <a:bodyPr/>
                    <a:lstStyle/>
                    <a:p>
                      <a:endParaRPr kumimoji="1" lang="en-US" altLang="ja-JP" b="0" dirty="0">
                        <a:solidFill>
                          <a:schemeClr val="tx1"/>
                        </a:solidFill>
                      </a:endParaRPr>
                    </a:p>
                    <a:p>
                      <a:r>
                        <a:rPr kumimoji="1" lang="ja-JP" altLang="en-US" b="0" dirty="0">
                          <a:solidFill>
                            <a:schemeClr val="tx1"/>
                          </a:solidFill>
                        </a:rPr>
                        <a:t>相談したいこととその</a:t>
                      </a:r>
                      <a:endParaRPr kumimoji="1" lang="en-US" altLang="ja-JP" b="0" dirty="0">
                        <a:solidFill>
                          <a:schemeClr val="tx1"/>
                        </a:solidFill>
                      </a:endParaRPr>
                    </a:p>
                    <a:p>
                      <a:r>
                        <a:rPr kumimoji="1" lang="ja-JP" altLang="en-US" b="0" dirty="0">
                          <a:solidFill>
                            <a:schemeClr val="tx1"/>
                          </a:solidFill>
                        </a:rPr>
                        <a:t>理由を説明する</a:t>
                      </a:r>
                      <a:endParaRPr kumimoji="1" lang="en-US" altLang="ja-JP" b="0" dirty="0">
                        <a:solidFill>
                          <a:schemeClr val="tx1"/>
                        </a:solidFill>
                      </a:endParaRPr>
                    </a:p>
                  </a:txBody>
                  <a:tcPr>
                    <a:solidFill>
                      <a:srgbClr val="7030A0">
                        <a:alpha val="14000"/>
                      </a:srgbClr>
                    </a:solidFill>
                  </a:tcPr>
                </a:tc>
                <a:tc>
                  <a:txBody>
                    <a:bodyPr/>
                    <a:lstStyle/>
                    <a:p>
                      <a:endParaRPr kumimoji="1" lang="en-US" altLang="ja-JP" b="0" dirty="0">
                        <a:solidFill>
                          <a:schemeClr val="tx1"/>
                        </a:solidFill>
                      </a:endParaRPr>
                    </a:p>
                    <a:p>
                      <a:r>
                        <a:rPr kumimoji="1" lang="ja-JP" altLang="en-US" b="0" dirty="0">
                          <a:solidFill>
                            <a:schemeClr val="tx1"/>
                          </a:solidFill>
                        </a:rPr>
                        <a:t>「適切なケアマネジメント手法」を念頭に置きつつ、支援の必要性やその人らしい個別化された支援内容を検討する</a:t>
                      </a:r>
                    </a:p>
                  </a:txBody>
                  <a:tcPr>
                    <a:solidFill>
                      <a:srgbClr val="7030A0">
                        <a:alpha val="14000"/>
                      </a:srgbClr>
                    </a:solidFill>
                  </a:tcPr>
                </a:tc>
                <a:extLst>
                  <a:ext uri="{0D108BD9-81ED-4DB2-BD59-A6C34878D82A}">
                    <a16:rowId xmlns:a16="http://schemas.microsoft.com/office/drawing/2014/main" val="1138441563"/>
                  </a:ext>
                </a:extLst>
              </a:tr>
            </a:tbl>
          </a:graphicData>
        </a:graphic>
      </p:graphicFrame>
      <p:sp>
        <p:nvSpPr>
          <p:cNvPr id="10" name="テキスト ボックス 9">
            <a:extLst>
              <a:ext uri="{FF2B5EF4-FFF2-40B4-BE49-F238E27FC236}">
                <a16:creationId xmlns:a16="http://schemas.microsoft.com/office/drawing/2014/main" id="{5E8CCBAD-9AE4-7507-51B0-B1C5E4701859}"/>
              </a:ext>
            </a:extLst>
          </p:cNvPr>
          <p:cNvSpPr txBox="1"/>
          <p:nvPr/>
        </p:nvSpPr>
        <p:spPr>
          <a:xfrm>
            <a:off x="1760939" y="3842869"/>
            <a:ext cx="1927123" cy="369332"/>
          </a:xfrm>
          <a:prstGeom prst="rect">
            <a:avLst/>
          </a:prstGeom>
          <a:solidFill>
            <a:srgbClr val="7030A0">
              <a:alpha val="69000"/>
            </a:srgbClr>
          </a:solidFill>
        </p:spPr>
        <p:txBody>
          <a:bodyPr wrap="square" rtlCol="0">
            <a:spAutoFit/>
          </a:bodyPr>
          <a:lstStyle/>
          <a:p>
            <a:r>
              <a:rPr kumimoji="1" lang="ja-JP" altLang="en-US" dirty="0">
                <a:solidFill>
                  <a:schemeClr val="bg1"/>
                </a:solidFill>
              </a:rPr>
              <a:t>介護支援専門員</a:t>
            </a:r>
          </a:p>
        </p:txBody>
      </p:sp>
      <p:sp>
        <p:nvSpPr>
          <p:cNvPr id="11" name="テキスト ボックス 10">
            <a:extLst>
              <a:ext uri="{FF2B5EF4-FFF2-40B4-BE49-F238E27FC236}">
                <a16:creationId xmlns:a16="http://schemas.microsoft.com/office/drawing/2014/main" id="{E166F171-42E0-4640-E000-8F03CEE7FACB}"/>
              </a:ext>
            </a:extLst>
          </p:cNvPr>
          <p:cNvSpPr txBox="1"/>
          <p:nvPr/>
        </p:nvSpPr>
        <p:spPr>
          <a:xfrm>
            <a:off x="6032571" y="3830404"/>
            <a:ext cx="1927123" cy="369332"/>
          </a:xfrm>
          <a:prstGeom prst="rect">
            <a:avLst/>
          </a:prstGeom>
          <a:solidFill>
            <a:srgbClr val="7030A0">
              <a:alpha val="69000"/>
            </a:srgbClr>
          </a:solidFill>
        </p:spPr>
        <p:txBody>
          <a:bodyPr wrap="square" rtlCol="0">
            <a:spAutoFit/>
          </a:bodyPr>
          <a:lstStyle/>
          <a:p>
            <a:r>
              <a:rPr kumimoji="1" lang="ja-JP" altLang="en-US" dirty="0">
                <a:solidFill>
                  <a:schemeClr val="bg1"/>
                </a:solidFill>
              </a:rPr>
              <a:t>全員</a:t>
            </a:r>
          </a:p>
        </p:txBody>
      </p:sp>
      <p:graphicFrame>
        <p:nvGraphicFramePr>
          <p:cNvPr id="12" name="表 11">
            <a:extLst>
              <a:ext uri="{FF2B5EF4-FFF2-40B4-BE49-F238E27FC236}">
                <a16:creationId xmlns:a16="http://schemas.microsoft.com/office/drawing/2014/main" id="{22CA9090-60AA-B694-7BF4-8E8DC3ADD5E8}"/>
              </a:ext>
            </a:extLst>
          </p:cNvPr>
          <p:cNvGraphicFramePr>
            <a:graphicFrameLocks noGrp="1"/>
          </p:cNvGraphicFramePr>
          <p:nvPr>
            <p:extLst>
              <p:ext uri="{D42A27DB-BD31-4B8C-83A1-F6EECF244321}">
                <p14:modId xmlns:p14="http://schemas.microsoft.com/office/powerpoint/2010/main" val="987789450"/>
              </p:ext>
            </p:extLst>
          </p:nvPr>
        </p:nvGraphicFramePr>
        <p:xfrm>
          <a:off x="1760938" y="5160807"/>
          <a:ext cx="8543266" cy="1188720"/>
        </p:xfrm>
        <a:graphic>
          <a:graphicData uri="http://schemas.openxmlformats.org/drawingml/2006/table">
            <a:tbl>
              <a:tblPr firstRow="1" bandRow="1">
                <a:tableStyleId>{5C22544A-7EE6-4342-B048-85BDC9FD1C3A}</a:tableStyleId>
              </a:tblPr>
              <a:tblGrid>
                <a:gridCol w="4271633">
                  <a:extLst>
                    <a:ext uri="{9D8B030D-6E8A-4147-A177-3AD203B41FA5}">
                      <a16:colId xmlns:a16="http://schemas.microsoft.com/office/drawing/2014/main" val="3528343296"/>
                    </a:ext>
                  </a:extLst>
                </a:gridCol>
                <a:gridCol w="4271633">
                  <a:extLst>
                    <a:ext uri="{9D8B030D-6E8A-4147-A177-3AD203B41FA5}">
                      <a16:colId xmlns:a16="http://schemas.microsoft.com/office/drawing/2014/main" val="1927868414"/>
                    </a:ext>
                  </a:extLst>
                </a:gridCol>
              </a:tblGrid>
              <a:tr h="370840">
                <a:tc>
                  <a:txBody>
                    <a:bodyPr/>
                    <a:lstStyle/>
                    <a:p>
                      <a:endParaRPr kumimoji="1" lang="en-US" altLang="ja-JP" b="0" dirty="0">
                        <a:solidFill>
                          <a:schemeClr val="tx1"/>
                        </a:solidFill>
                      </a:endParaRPr>
                    </a:p>
                    <a:p>
                      <a:r>
                        <a:rPr kumimoji="1" lang="ja-JP" altLang="en-US" b="0" dirty="0">
                          <a:solidFill>
                            <a:schemeClr val="tx1"/>
                          </a:solidFill>
                        </a:rPr>
                        <a:t>相談したいこととその</a:t>
                      </a:r>
                      <a:endParaRPr kumimoji="1" lang="en-US" altLang="ja-JP" b="0" dirty="0">
                        <a:solidFill>
                          <a:schemeClr val="tx1"/>
                        </a:solidFill>
                      </a:endParaRPr>
                    </a:p>
                    <a:p>
                      <a:r>
                        <a:rPr kumimoji="1" lang="ja-JP" altLang="en-US" b="0" dirty="0">
                          <a:solidFill>
                            <a:schemeClr val="tx1"/>
                          </a:solidFill>
                        </a:rPr>
                        <a:t>理由を説明する</a:t>
                      </a:r>
                      <a:endParaRPr kumimoji="1" lang="en-US" altLang="ja-JP" b="0" dirty="0">
                        <a:solidFill>
                          <a:schemeClr val="tx1"/>
                        </a:solidFill>
                      </a:endParaRPr>
                    </a:p>
                  </a:txBody>
                  <a:tcPr>
                    <a:solidFill>
                      <a:srgbClr val="7030A0">
                        <a:alpha val="14000"/>
                      </a:srgbClr>
                    </a:solidFill>
                  </a:tcPr>
                </a:tc>
                <a:tc>
                  <a:txBody>
                    <a:bodyPr/>
                    <a:lstStyle/>
                    <a:p>
                      <a:endParaRPr kumimoji="1" lang="en-US" altLang="ja-JP" b="0" dirty="0">
                        <a:solidFill>
                          <a:schemeClr val="tx1"/>
                        </a:solidFill>
                      </a:endParaRPr>
                    </a:p>
                    <a:p>
                      <a:r>
                        <a:rPr kumimoji="1" lang="ja-JP" altLang="en-US" b="0" dirty="0">
                          <a:solidFill>
                            <a:schemeClr val="tx1"/>
                          </a:solidFill>
                        </a:rPr>
                        <a:t>検討結果をふまえて、介護支援専門員への情報提供や、自身が提供するケアの</a:t>
                      </a:r>
                      <a:endParaRPr kumimoji="1" lang="en-US" altLang="ja-JP" b="0" dirty="0">
                        <a:solidFill>
                          <a:schemeClr val="tx1"/>
                        </a:solidFill>
                      </a:endParaRPr>
                    </a:p>
                    <a:p>
                      <a:r>
                        <a:rPr kumimoji="1" lang="ja-JP" altLang="en-US" b="0" dirty="0">
                          <a:solidFill>
                            <a:schemeClr val="tx1"/>
                          </a:solidFill>
                        </a:rPr>
                        <a:t>見直しなどを行う</a:t>
                      </a:r>
                      <a:endParaRPr kumimoji="1" lang="en-US" altLang="ja-JP" b="0" dirty="0">
                        <a:solidFill>
                          <a:schemeClr val="tx1"/>
                        </a:solidFill>
                      </a:endParaRPr>
                    </a:p>
                  </a:txBody>
                  <a:tcPr>
                    <a:solidFill>
                      <a:srgbClr val="7030A0">
                        <a:alpha val="14000"/>
                      </a:srgbClr>
                    </a:solidFill>
                  </a:tcPr>
                </a:tc>
                <a:extLst>
                  <a:ext uri="{0D108BD9-81ED-4DB2-BD59-A6C34878D82A}">
                    <a16:rowId xmlns:a16="http://schemas.microsoft.com/office/drawing/2014/main" val="1138441563"/>
                  </a:ext>
                </a:extLst>
              </a:tr>
            </a:tbl>
          </a:graphicData>
        </a:graphic>
      </p:graphicFrame>
      <p:sp>
        <p:nvSpPr>
          <p:cNvPr id="13" name="テキスト ボックス 12">
            <a:extLst>
              <a:ext uri="{FF2B5EF4-FFF2-40B4-BE49-F238E27FC236}">
                <a16:creationId xmlns:a16="http://schemas.microsoft.com/office/drawing/2014/main" id="{83F07366-9684-1F99-F52C-55407561EA9F}"/>
              </a:ext>
            </a:extLst>
          </p:cNvPr>
          <p:cNvSpPr txBox="1"/>
          <p:nvPr/>
        </p:nvSpPr>
        <p:spPr>
          <a:xfrm>
            <a:off x="1760939" y="5091527"/>
            <a:ext cx="1927123" cy="369332"/>
          </a:xfrm>
          <a:prstGeom prst="rect">
            <a:avLst/>
          </a:prstGeom>
          <a:solidFill>
            <a:srgbClr val="7030A0">
              <a:alpha val="69000"/>
            </a:srgbClr>
          </a:solidFill>
        </p:spPr>
        <p:txBody>
          <a:bodyPr wrap="square" rtlCol="0">
            <a:spAutoFit/>
          </a:bodyPr>
          <a:lstStyle/>
          <a:p>
            <a:r>
              <a:rPr kumimoji="1" lang="ja-JP" altLang="en-US" dirty="0">
                <a:solidFill>
                  <a:schemeClr val="bg1"/>
                </a:solidFill>
              </a:rPr>
              <a:t>介護支援専門員</a:t>
            </a:r>
          </a:p>
        </p:txBody>
      </p:sp>
      <p:sp>
        <p:nvSpPr>
          <p:cNvPr id="14" name="テキスト ボックス 13">
            <a:extLst>
              <a:ext uri="{FF2B5EF4-FFF2-40B4-BE49-F238E27FC236}">
                <a16:creationId xmlns:a16="http://schemas.microsoft.com/office/drawing/2014/main" id="{0FAC854A-D472-48A0-781C-896E8EA795BF}"/>
              </a:ext>
            </a:extLst>
          </p:cNvPr>
          <p:cNvSpPr txBox="1"/>
          <p:nvPr/>
        </p:nvSpPr>
        <p:spPr>
          <a:xfrm>
            <a:off x="6032569" y="5105467"/>
            <a:ext cx="1927123" cy="369332"/>
          </a:xfrm>
          <a:prstGeom prst="rect">
            <a:avLst/>
          </a:prstGeom>
          <a:solidFill>
            <a:srgbClr val="7030A0">
              <a:alpha val="69000"/>
            </a:srgbClr>
          </a:solidFill>
        </p:spPr>
        <p:txBody>
          <a:bodyPr wrap="square" rtlCol="0">
            <a:spAutoFit/>
          </a:bodyPr>
          <a:lstStyle/>
          <a:p>
            <a:r>
              <a:rPr kumimoji="1" lang="ja-JP" altLang="en-US" dirty="0">
                <a:solidFill>
                  <a:schemeClr val="bg1"/>
                </a:solidFill>
              </a:rPr>
              <a:t>全員</a:t>
            </a:r>
          </a:p>
        </p:txBody>
      </p:sp>
      <p:sp>
        <p:nvSpPr>
          <p:cNvPr id="15" name="テキスト ボックス 14">
            <a:extLst>
              <a:ext uri="{FF2B5EF4-FFF2-40B4-BE49-F238E27FC236}">
                <a16:creationId xmlns:a16="http://schemas.microsoft.com/office/drawing/2014/main" id="{7F68DD9F-E604-7617-B995-1EAAF62DB8AE}"/>
              </a:ext>
            </a:extLst>
          </p:cNvPr>
          <p:cNvSpPr txBox="1"/>
          <p:nvPr/>
        </p:nvSpPr>
        <p:spPr>
          <a:xfrm>
            <a:off x="8717760" y="104880"/>
            <a:ext cx="3670324" cy="415498"/>
          </a:xfrm>
          <a:prstGeom prst="rect">
            <a:avLst/>
          </a:prstGeom>
          <a:noFill/>
        </p:spPr>
        <p:txBody>
          <a:bodyPr wrap="square">
            <a:spAutoFit/>
          </a:bodyPr>
          <a:lstStyle/>
          <a:p>
            <a:r>
              <a:rPr lang="ja-JP" altLang="en-US" sz="900" dirty="0">
                <a:solidFill>
                  <a:schemeClr val="accent3">
                    <a:lumMod val="50000"/>
                  </a:schemeClr>
                </a:solidFill>
                <a:latin typeface="ＭＳ ゴシック" panose="020B0609070205080204" pitchFamily="49" charset="-128"/>
                <a:ea typeface="ＭＳ ゴシック" panose="020B0609070205080204" pitchFamily="49" charset="-128"/>
              </a:rPr>
              <a:t>適切なケアマネジメント手法の普及推進に向けた調査研究事業</a:t>
            </a:r>
            <a:endParaRPr lang="en-US" altLang="ja-JP" sz="900" dirty="0">
              <a:solidFill>
                <a:schemeClr val="accent3">
                  <a:lumMod val="50000"/>
                </a:schemeClr>
              </a:solidFill>
              <a:latin typeface="ＭＳ ゴシック" panose="020B0609070205080204" pitchFamily="49" charset="-128"/>
              <a:ea typeface="ＭＳ ゴシック" panose="020B0609070205080204" pitchFamily="49" charset="-128"/>
            </a:endParaRPr>
          </a:p>
          <a:p>
            <a:r>
              <a:rPr lang="ja-JP" altLang="en-US" sz="1100" dirty="0">
                <a:solidFill>
                  <a:schemeClr val="accent3">
                    <a:lumMod val="50000"/>
                  </a:schemeClr>
                </a:solidFill>
                <a:latin typeface="ＭＳ ゴシック" panose="020B0609070205080204" pitchFamily="49" charset="-128"/>
                <a:ea typeface="ＭＳ ゴシック" panose="020B0609070205080204" pitchFamily="49" charset="-128"/>
              </a:rPr>
              <a:t>「適切なケアマネジメント手法」の手引き</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42</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Tree>
    <p:extLst>
      <p:ext uri="{BB962C8B-B14F-4D97-AF65-F5344CB8AC3E}">
        <p14:creationId xmlns:p14="http://schemas.microsoft.com/office/powerpoint/2010/main" val="406058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529EA-38C0-713D-3F21-F401C361F88B}"/>
              </a:ext>
            </a:extLst>
          </p:cNvPr>
          <p:cNvSpPr>
            <a:spLocks noGrp="1"/>
          </p:cNvSpPr>
          <p:nvPr>
            <p:ph type="title" idx="4294967295"/>
          </p:nvPr>
        </p:nvSpPr>
        <p:spPr>
          <a:xfrm>
            <a:off x="128019" y="514633"/>
            <a:ext cx="3949700" cy="465137"/>
          </a:xfrm>
        </p:spPr>
        <p:txBody>
          <a:bodyPr>
            <a:normAutofit fontScale="90000"/>
          </a:bodyPr>
          <a:lstStyle/>
          <a:p>
            <a:r>
              <a:rPr lang="ja-JP" altLang="en-US" sz="3200" dirty="0">
                <a:highlight>
                  <a:srgbClr val="FFFF00"/>
                </a:highlight>
                <a:latin typeface="ＭＳ ゴシック" panose="020B0609070205080204" pitchFamily="49" charset="-128"/>
                <a:ea typeface="ＭＳ ゴシック" panose="020B0609070205080204" pitchFamily="49" charset="-128"/>
              </a:rPr>
              <a:t>基本ケアの考え方</a:t>
            </a:r>
            <a:endParaRPr kumimoji="1" lang="ja-JP" altLang="en-US" sz="3200" dirty="0">
              <a:highlight>
                <a:srgbClr val="FFFF00"/>
              </a:highlight>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9F8C8E29-5BF9-8F24-223C-81BEE76CD838}"/>
              </a:ext>
            </a:extLst>
          </p:cNvPr>
          <p:cNvSpPr>
            <a:spLocks noGrp="1"/>
          </p:cNvSpPr>
          <p:nvPr>
            <p:ph idx="4294967295"/>
          </p:nvPr>
        </p:nvSpPr>
        <p:spPr>
          <a:xfrm>
            <a:off x="128019" y="1809146"/>
            <a:ext cx="6734175" cy="2446338"/>
          </a:xfrm>
        </p:spPr>
        <p:txBody>
          <a:bodyPr>
            <a:noAutofit/>
          </a:bodyPr>
          <a:lstStyle/>
          <a:p>
            <a:pPr marL="228600" marR="0" lvl="0" indent="-228600" algn="l" defTabSz="914400" rtl="0" eaLnBrk="1" fontAlgn="auto" latinLnBrk="0" hangingPunct="1">
              <a:lnSpc>
                <a:spcPct val="120000"/>
              </a:lnSpc>
              <a:spcBef>
                <a:spcPts val="2400"/>
              </a:spcBef>
              <a:spcAft>
                <a:spcPts val="0"/>
              </a:spcAft>
              <a:buClr>
                <a:srgbClr val="F4A51E"/>
              </a:buClr>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「基本ケア」とは、生活の基盤を整えるための基礎的な視点。</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228600" marR="0" lvl="0" indent="-228600" algn="l" defTabSz="914400" rtl="0" eaLnBrk="1" fontAlgn="auto" latinLnBrk="0" hangingPunct="1">
              <a:lnSpc>
                <a:spcPct val="120000"/>
              </a:lnSpc>
              <a:spcBef>
                <a:spcPts val="2400"/>
              </a:spcBef>
              <a:spcAft>
                <a:spcPts val="0"/>
              </a:spcAft>
              <a:buClr>
                <a:srgbClr val="F4A51E"/>
              </a:buClr>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利用者に疾患等がない場合でも、また疾患が複数ある場合でも共通する内容。</a:t>
            </a:r>
          </a:p>
          <a:p>
            <a:pPr marL="228600" marR="0" lvl="0" indent="-228600" algn="l" defTabSz="914400" rtl="0" eaLnBrk="1" fontAlgn="auto" latinLnBrk="0" hangingPunct="1">
              <a:lnSpc>
                <a:spcPct val="120000"/>
              </a:lnSpc>
              <a:spcBef>
                <a:spcPts val="2400"/>
              </a:spcBef>
              <a:spcAft>
                <a:spcPts val="0"/>
              </a:spcAft>
              <a:buClr>
                <a:srgbClr val="F4A51E"/>
              </a:buClr>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「疾患別ケア」を検討する前に「基本ケア」を理解し、視点の抜け漏れや　情報収集に不十分がないかを確認します。</a:t>
            </a:r>
          </a:p>
          <a:p>
            <a:pPr marL="0" marR="0" lvl="0" indent="0" algn="l" defTabSz="914400" rtl="0" eaLnBrk="1" fontAlgn="auto" latinLnBrk="0" hangingPunct="1">
              <a:lnSpc>
                <a:spcPct val="120000"/>
              </a:lnSpc>
              <a:spcBef>
                <a:spcPts val="2400"/>
              </a:spcBef>
              <a:spcAft>
                <a:spcPts val="0"/>
              </a:spcAft>
              <a:buClr>
                <a:srgbClr val="F4A51E"/>
              </a:buClr>
              <a:buSzTx/>
              <a:buNone/>
              <a:tabLst/>
              <a:defRPr/>
            </a:pPr>
            <a:endParaRPr kumimoji="1" lang="en-US" altLang="ja-JP" sz="2400" dirty="0">
              <a:solidFill>
                <a:schemeClr val="tx1"/>
              </a:solidFill>
            </a:endParaRPr>
          </a:p>
        </p:txBody>
      </p:sp>
      <p:sp>
        <p:nvSpPr>
          <p:cNvPr id="4" name="テキスト ボックス 3">
            <a:extLst>
              <a:ext uri="{FF2B5EF4-FFF2-40B4-BE49-F238E27FC236}">
                <a16:creationId xmlns:a16="http://schemas.microsoft.com/office/drawing/2014/main" id="{8277F58C-DC5B-880C-EC45-2DD7423F36C9}"/>
              </a:ext>
            </a:extLst>
          </p:cNvPr>
          <p:cNvSpPr txBox="1"/>
          <p:nvPr/>
        </p:nvSpPr>
        <p:spPr>
          <a:xfrm>
            <a:off x="420327" y="1066491"/>
            <a:ext cx="6170254" cy="461665"/>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b="1" dirty="0">
                <a:latin typeface="ＭＳ ゴシック" panose="020B0609070205080204" pitchFamily="49" charset="-128"/>
                <a:ea typeface="ＭＳ ゴシック" panose="020B0609070205080204" pitchFamily="49" charset="-128"/>
              </a:rPr>
              <a:t>1</a:t>
            </a:r>
            <a:r>
              <a:rPr kumimoji="1" lang="ja-JP" altLang="en-US" sz="2400" b="1" dirty="0">
                <a:latin typeface="ＭＳ ゴシック" panose="020B0609070205080204" pitchFamily="49" charset="-128"/>
                <a:ea typeface="ＭＳ ゴシック" panose="020B0609070205080204" pitchFamily="49" charset="-128"/>
              </a:rPr>
              <a:t>）本手法における基本ケアの意味</a:t>
            </a:r>
          </a:p>
        </p:txBody>
      </p:sp>
      <p:sp>
        <p:nvSpPr>
          <p:cNvPr id="13" name="テキスト ボックス 12">
            <a:extLst>
              <a:ext uri="{FF2B5EF4-FFF2-40B4-BE49-F238E27FC236}">
                <a16:creationId xmlns:a16="http://schemas.microsoft.com/office/drawing/2014/main" id="{5433CB4F-3E30-9E3F-9DEB-1AAC8990ABFB}"/>
              </a:ext>
            </a:extLst>
          </p:cNvPr>
          <p:cNvSpPr txBox="1"/>
          <p:nvPr/>
        </p:nvSpPr>
        <p:spPr>
          <a:xfrm>
            <a:off x="681317" y="4676046"/>
            <a:ext cx="4930589" cy="1198854"/>
          </a:xfrm>
          <a:prstGeom prst="rect">
            <a:avLst/>
          </a:prstGeom>
          <a:noFill/>
        </p:spPr>
        <p:txBody>
          <a:bodyPr wrap="square" rtlCol="0">
            <a:spAutoFit/>
          </a:bodyPr>
          <a:lstStyle/>
          <a:p>
            <a:pPr>
              <a:lnSpc>
                <a:spcPct val="150000"/>
              </a:lnSpc>
            </a:pPr>
            <a:r>
              <a:rPr lang="ja-JP" altLang="en-US" sz="2600" b="1" dirty="0">
                <a:solidFill>
                  <a:schemeClr val="accent3">
                    <a:lumMod val="50000"/>
                  </a:schemeClr>
                </a:solidFill>
                <a:latin typeface="ＭＳ ゴシック" panose="020B0609070205080204" pitchFamily="49" charset="-128"/>
                <a:ea typeface="ＭＳ ゴシック" panose="020B0609070205080204" pitchFamily="49" charset="-128"/>
              </a:rPr>
              <a:t>・尊厳の保持　・自立支援</a:t>
            </a:r>
            <a:endParaRPr lang="en-US" altLang="ja-JP" sz="2600" b="1" dirty="0">
              <a:solidFill>
                <a:schemeClr val="accent3">
                  <a:lumMod val="50000"/>
                </a:schemeClr>
              </a:solidFill>
              <a:latin typeface="ＭＳ ゴシック" panose="020B0609070205080204" pitchFamily="49" charset="-128"/>
              <a:ea typeface="ＭＳ ゴシック" panose="020B0609070205080204" pitchFamily="49" charset="-128"/>
            </a:endParaRPr>
          </a:p>
          <a:p>
            <a:pPr>
              <a:lnSpc>
                <a:spcPct val="150000"/>
              </a:lnSpc>
            </a:pPr>
            <a:r>
              <a:rPr lang="ja-JP" altLang="en-US" sz="2600" b="1" dirty="0">
                <a:solidFill>
                  <a:schemeClr val="accent3">
                    <a:lumMod val="50000"/>
                  </a:schemeClr>
                </a:solidFill>
                <a:latin typeface="ＭＳ ゴシック" panose="020B0609070205080204" pitchFamily="49" charset="-128"/>
                <a:ea typeface="ＭＳ ゴシック" panose="020B0609070205080204" pitchFamily="49" charset="-128"/>
              </a:rPr>
              <a:t>・生活の継続をできるだけ実現</a:t>
            </a:r>
          </a:p>
        </p:txBody>
      </p:sp>
      <p:sp>
        <p:nvSpPr>
          <p:cNvPr id="14" name="矢印: 右 13">
            <a:extLst>
              <a:ext uri="{FF2B5EF4-FFF2-40B4-BE49-F238E27FC236}">
                <a16:creationId xmlns:a16="http://schemas.microsoft.com/office/drawing/2014/main" id="{D21B1E7A-6B34-F537-B469-074B0E8F5BDF}"/>
              </a:ext>
            </a:extLst>
          </p:cNvPr>
          <p:cNvSpPr/>
          <p:nvPr/>
        </p:nvSpPr>
        <p:spPr>
          <a:xfrm>
            <a:off x="5701553" y="5091953"/>
            <a:ext cx="645459" cy="6963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6DDD0598-8654-A683-8CEA-7B38E5D4ED4F}"/>
              </a:ext>
            </a:extLst>
          </p:cNvPr>
          <p:cNvSpPr/>
          <p:nvPr/>
        </p:nvSpPr>
        <p:spPr>
          <a:xfrm>
            <a:off x="187354" y="1809146"/>
            <a:ext cx="6674840" cy="479869"/>
          </a:xfrm>
          <a:prstGeom prst="roundRect">
            <a:avLst/>
          </a:pr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429F96A5-1EC6-C39D-C102-9E75AC15C298}"/>
              </a:ext>
            </a:extLst>
          </p:cNvPr>
          <p:cNvSpPr/>
          <p:nvPr/>
        </p:nvSpPr>
        <p:spPr>
          <a:xfrm>
            <a:off x="187354" y="3393838"/>
            <a:ext cx="6674840" cy="749672"/>
          </a:xfrm>
          <a:prstGeom prst="roundRect">
            <a:avLst/>
          </a:pr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8F9FCFF3-99B6-2713-C702-0A1F45F30ACA}"/>
              </a:ext>
            </a:extLst>
          </p:cNvPr>
          <p:cNvSpPr/>
          <p:nvPr/>
        </p:nvSpPr>
        <p:spPr>
          <a:xfrm>
            <a:off x="187355" y="2453136"/>
            <a:ext cx="6674840" cy="769932"/>
          </a:xfrm>
          <a:prstGeom prst="roundRect">
            <a:avLst/>
          </a:pr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68A5E9B7-DC42-3C65-C4E2-EA6654831411}"/>
              </a:ext>
            </a:extLst>
          </p:cNvPr>
          <p:cNvPicPr>
            <a:picLocks noChangeAspect="1"/>
          </p:cNvPicPr>
          <p:nvPr/>
        </p:nvPicPr>
        <p:blipFill rotWithShape="1">
          <a:blip r:embed="rId2"/>
          <a:srcRect l="17738" t="-355" r="25733"/>
          <a:stretch/>
        </p:blipFill>
        <p:spPr>
          <a:xfrm>
            <a:off x="7744599" y="1880931"/>
            <a:ext cx="4260047" cy="2805735"/>
          </a:xfrm>
          <a:prstGeom prst="rect">
            <a:avLst/>
          </a:prstGeom>
        </p:spPr>
      </p:pic>
      <p:sp>
        <p:nvSpPr>
          <p:cNvPr id="16" name="雲 15">
            <a:extLst>
              <a:ext uri="{FF2B5EF4-FFF2-40B4-BE49-F238E27FC236}">
                <a16:creationId xmlns:a16="http://schemas.microsoft.com/office/drawing/2014/main" id="{47E478BF-E838-94BA-6D6B-71774D2F6DF9}"/>
              </a:ext>
            </a:extLst>
          </p:cNvPr>
          <p:cNvSpPr/>
          <p:nvPr/>
        </p:nvSpPr>
        <p:spPr>
          <a:xfrm>
            <a:off x="6472517" y="4293694"/>
            <a:ext cx="4930589" cy="2259105"/>
          </a:xfrm>
          <a:prstGeom prst="cloud">
            <a:avLst/>
          </a:prstGeom>
          <a:solidFill>
            <a:schemeClr val="bg1"/>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0050960-36F8-E08E-350C-E44BC142AF5F}"/>
              </a:ext>
            </a:extLst>
          </p:cNvPr>
          <p:cNvSpPr txBox="1"/>
          <p:nvPr/>
        </p:nvSpPr>
        <p:spPr>
          <a:xfrm>
            <a:off x="6472517" y="4917407"/>
            <a:ext cx="4446494" cy="892552"/>
          </a:xfrm>
          <a:prstGeom prst="rect">
            <a:avLst/>
          </a:prstGeom>
          <a:noFill/>
        </p:spPr>
        <p:txBody>
          <a:bodyPr wrap="square" rtlCol="0">
            <a:spAutoFit/>
          </a:bodyPr>
          <a:lstStyle/>
          <a:p>
            <a:pPr algn="ctr"/>
            <a:r>
              <a:rPr lang="ja-JP" altLang="en-US" sz="2600" b="1" dirty="0">
                <a:solidFill>
                  <a:schemeClr val="accent3">
                    <a:lumMod val="50000"/>
                  </a:schemeClr>
                </a:solidFill>
                <a:latin typeface="ＭＳ ゴシック" panose="020B0609070205080204" pitchFamily="49" charset="-128"/>
                <a:ea typeface="ＭＳ ゴシック" panose="020B0609070205080204" pitchFamily="49" charset="-128"/>
              </a:rPr>
              <a:t>生活の基盤を整える　　　　ための基礎的な視点</a:t>
            </a:r>
          </a:p>
        </p:txBody>
      </p:sp>
      <p:sp>
        <p:nvSpPr>
          <p:cNvPr id="9" name="テキスト ボックス 8">
            <a:extLst>
              <a:ext uri="{FF2B5EF4-FFF2-40B4-BE49-F238E27FC236}">
                <a16:creationId xmlns:a16="http://schemas.microsoft.com/office/drawing/2014/main" id="{4C282C36-0110-03A7-C681-B8169BD84F87}"/>
              </a:ext>
            </a:extLst>
          </p:cNvPr>
          <p:cNvSpPr txBox="1"/>
          <p:nvPr/>
        </p:nvSpPr>
        <p:spPr>
          <a:xfrm>
            <a:off x="1597742" y="5952446"/>
            <a:ext cx="8996516" cy="369332"/>
          </a:xfrm>
          <a:prstGeom prst="rect">
            <a:avLst/>
          </a:prstGeom>
          <a:solidFill>
            <a:schemeClr val="bg1"/>
          </a:solidFill>
        </p:spPr>
        <p:txBody>
          <a:bodyPr wrap="square" rtlCol="0">
            <a:spAutoFit/>
          </a:bodyPr>
          <a:lstStyle/>
          <a:p>
            <a:r>
              <a:rPr kumimoji="1" lang="ja-JP" altLang="en-US" b="1" dirty="0">
                <a:solidFill>
                  <a:srgbClr val="FF0000"/>
                </a:solidFill>
                <a:latin typeface="ＭＳ ゴシック" panose="020B0609070205080204" pitchFamily="49" charset="-128"/>
                <a:ea typeface="ＭＳ ゴシック" panose="020B0609070205080204" pitchFamily="49" charset="-128"/>
              </a:rPr>
              <a:t>実現のために想定されるアセスメント・モニタリング項目とともに整理された視点</a:t>
            </a:r>
          </a:p>
        </p:txBody>
      </p:sp>
      <p:sp>
        <p:nvSpPr>
          <p:cNvPr id="11" name="テキスト ボックス 10">
            <a:extLst>
              <a:ext uri="{FF2B5EF4-FFF2-40B4-BE49-F238E27FC236}">
                <a16:creationId xmlns:a16="http://schemas.microsoft.com/office/drawing/2014/main" id="{425B9385-00C9-ED64-343D-53D80DDE3BF9}"/>
              </a:ext>
            </a:extLst>
          </p:cNvPr>
          <p:cNvSpPr txBox="1"/>
          <p:nvPr/>
        </p:nvSpPr>
        <p:spPr>
          <a:xfrm>
            <a:off x="6024282" y="323651"/>
            <a:ext cx="6223028" cy="492443"/>
          </a:xfrm>
          <a:prstGeom prst="rect">
            <a:avLst/>
          </a:prstGeom>
          <a:noFill/>
        </p:spPr>
        <p:txBody>
          <a:bodyPr wrap="square">
            <a:spAutoFit/>
          </a:bodyPr>
          <a:lstStyle/>
          <a:p>
            <a:r>
              <a:rPr lang="ja-JP" altLang="en-US" sz="1400" dirty="0">
                <a:solidFill>
                  <a:schemeClr val="accent3">
                    <a:lumMod val="50000"/>
                  </a:schemeClr>
                </a:solidFill>
                <a:latin typeface="ＭＳ ゴシック" panose="020B0609070205080204" pitchFamily="49" charset="-128"/>
                <a:ea typeface="ＭＳ ゴシック" panose="020B0609070205080204" pitchFamily="49" charset="-128"/>
              </a:rPr>
              <a:t>ケアの冊子</a:t>
            </a:r>
            <a:endParaRPr lang="en-US" altLang="ja-JP" sz="1400" dirty="0">
              <a:solidFill>
                <a:schemeClr val="accent3">
                  <a:lumMod val="50000"/>
                </a:schemeClr>
              </a:solidFill>
              <a:latin typeface="ＭＳ ゴシック" panose="020B0609070205080204" pitchFamily="49" charset="-128"/>
              <a:ea typeface="ＭＳ ゴシック" panose="020B0609070205080204" pitchFamily="49" charset="-128"/>
            </a:endParaRPr>
          </a:p>
          <a:p>
            <a:r>
              <a:rPr lang="ja-JP" altLang="en-US" sz="1100" dirty="0">
                <a:solidFill>
                  <a:schemeClr val="accent3">
                    <a:lumMod val="50000"/>
                  </a:schemeClr>
                </a:solidFill>
                <a:latin typeface="ＭＳ ゴシック" panose="020B0609070205080204" pitchFamily="49" charset="-128"/>
                <a:ea typeface="ＭＳ ゴシック" panose="020B0609070205080204" pitchFamily="49" charset="-128"/>
              </a:rPr>
              <a:t>（適切なケアマネジメント手法基本ケ及び疾患別ケア 令和２年度改訂版）</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13</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Tree>
    <p:extLst>
      <p:ext uri="{BB962C8B-B14F-4D97-AF65-F5344CB8AC3E}">
        <p14:creationId xmlns:p14="http://schemas.microsoft.com/office/powerpoint/2010/main" val="137788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FB72C3-2564-5813-1E38-9D77E743E271}"/>
              </a:ext>
            </a:extLst>
          </p:cNvPr>
          <p:cNvSpPr>
            <a:spLocks noGrp="1"/>
          </p:cNvSpPr>
          <p:nvPr>
            <p:ph type="title"/>
          </p:nvPr>
        </p:nvSpPr>
        <p:spPr/>
        <p:txBody>
          <a:bodyPr anchor="ctr" anchorCtr="0">
            <a:normAutofit/>
          </a:bodyPr>
          <a:lstStyle/>
          <a:p>
            <a:r>
              <a:rPr kumimoji="1" lang="ja-JP" altLang="en-US" sz="2800" dirty="0">
                <a:latin typeface="ＭＳ ゴシック" panose="020B0609070205080204" pitchFamily="49" charset="-128"/>
                <a:ea typeface="ＭＳ ゴシック" panose="020B0609070205080204" pitchFamily="49" charset="-128"/>
              </a:rPr>
              <a:t>基本ケアの構成</a:t>
            </a:r>
          </a:p>
        </p:txBody>
      </p:sp>
      <p:sp>
        <p:nvSpPr>
          <p:cNvPr id="3" name="コンテンツ プレースホルダー 2">
            <a:extLst>
              <a:ext uri="{FF2B5EF4-FFF2-40B4-BE49-F238E27FC236}">
                <a16:creationId xmlns:a16="http://schemas.microsoft.com/office/drawing/2014/main" id="{3BD06D69-9D3C-71CD-0619-AA9438B1AFE6}"/>
              </a:ext>
            </a:extLst>
          </p:cNvPr>
          <p:cNvSpPr>
            <a:spLocks noGrp="1"/>
          </p:cNvSpPr>
          <p:nvPr>
            <p:ph idx="1"/>
          </p:nvPr>
        </p:nvSpPr>
        <p:spPr/>
        <p:txBody>
          <a:bodyPr/>
          <a:lstStyle/>
          <a:p>
            <a:endParaRPr kumimoji="1" lang="ja-JP" altLang="en-US"/>
          </a:p>
        </p:txBody>
      </p:sp>
      <p:sp>
        <p:nvSpPr>
          <p:cNvPr id="4" name="テキスト プレースホルダー 3">
            <a:extLst>
              <a:ext uri="{FF2B5EF4-FFF2-40B4-BE49-F238E27FC236}">
                <a16:creationId xmlns:a16="http://schemas.microsoft.com/office/drawing/2014/main" id="{2D1B94C9-C351-FCEE-2419-F71EF1196C6F}"/>
              </a:ext>
            </a:extLst>
          </p:cNvPr>
          <p:cNvSpPr>
            <a:spLocks noGrp="1"/>
          </p:cNvSpPr>
          <p:nvPr>
            <p:ph type="body" sz="half" idx="2"/>
          </p:nvPr>
        </p:nvSpPr>
        <p:spPr>
          <a:xfrm>
            <a:off x="457200" y="2926080"/>
            <a:ext cx="3200400" cy="1838867"/>
          </a:xfrm>
        </p:spPr>
        <p:txBody>
          <a:bodyPr>
            <a:normAutofit fontScale="92500"/>
          </a:bodyPr>
          <a:lstStyle/>
          <a:p>
            <a:r>
              <a:rPr kumimoji="1" lang="en-US" altLang="ja-JP" sz="2000" dirty="0"/>
              <a:t>3</a:t>
            </a:r>
            <a:r>
              <a:rPr kumimoji="1" lang="ja-JP" altLang="en-US" sz="2000" dirty="0"/>
              <a:t>つの基本方針</a:t>
            </a:r>
            <a:endParaRPr kumimoji="1" lang="en-US" altLang="ja-JP" sz="2000" dirty="0"/>
          </a:p>
          <a:p>
            <a:r>
              <a:rPr kumimoji="1" lang="en-US" altLang="ja-JP" sz="2000" dirty="0"/>
              <a:t>7</a:t>
            </a:r>
            <a:r>
              <a:rPr kumimoji="1" lang="ja-JP" altLang="en-US" sz="2000" dirty="0"/>
              <a:t>つの大項目</a:t>
            </a:r>
            <a:endParaRPr lang="en-US" altLang="ja-JP" sz="2000" dirty="0"/>
          </a:p>
          <a:p>
            <a:r>
              <a:rPr kumimoji="1" lang="en-US" altLang="ja-JP" sz="2000" dirty="0"/>
              <a:t>24</a:t>
            </a:r>
            <a:r>
              <a:rPr kumimoji="1" lang="ja-JP" altLang="en-US" sz="2000" dirty="0"/>
              <a:t>の中項目</a:t>
            </a:r>
            <a:endParaRPr kumimoji="1" lang="en-US" altLang="ja-JP" sz="2000" dirty="0"/>
          </a:p>
          <a:p>
            <a:r>
              <a:rPr kumimoji="1" lang="en-US" altLang="ja-JP" sz="2000" dirty="0"/>
              <a:t>1</a:t>
            </a:r>
            <a:r>
              <a:rPr kumimoji="1" lang="ja-JP" altLang="en-US" sz="2000" dirty="0"/>
              <a:t>～</a:t>
            </a:r>
            <a:r>
              <a:rPr kumimoji="1" lang="en-US" altLang="ja-JP" sz="2000" dirty="0"/>
              <a:t>44</a:t>
            </a:r>
            <a:r>
              <a:rPr kumimoji="1" lang="ja-JP" altLang="en-US" sz="2000" dirty="0"/>
              <a:t>の想定される支援内容</a:t>
            </a:r>
            <a:endParaRPr kumimoji="1" lang="en-US" altLang="ja-JP" sz="2000" dirty="0"/>
          </a:p>
          <a:p>
            <a:endParaRPr kumimoji="1" lang="ja-JP" altLang="en-US" sz="2000" dirty="0"/>
          </a:p>
          <a:p>
            <a:endParaRPr kumimoji="1" lang="ja-JP" altLang="en-US" dirty="0"/>
          </a:p>
        </p:txBody>
      </p:sp>
      <p:pic>
        <p:nvPicPr>
          <p:cNvPr id="5" name="コンテンツ プレースホルダー 82" descr="テーブル&#10;&#10;自動的に生成された説明">
            <a:extLst>
              <a:ext uri="{FF2B5EF4-FFF2-40B4-BE49-F238E27FC236}">
                <a16:creationId xmlns:a16="http://schemas.microsoft.com/office/drawing/2014/main" id="{C30A6835-48AD-3AC3-EBFB-D3DFD2B36D91}"/>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4371983" y="1"/>
            <a:ext cx="7820017" cy="6857999"/>
          </a:xfrm>
          <a:prstGeom prst="rect">
            <a:avLst/>
          </a:prstGeom>
          <a:solidFill>
            <a:schemeClr val="bg1"/>
          </a:solidFill>
        </p:spPr>
      </p:pic>
    </p:spTree>
    <p:extLst>
      <p:ext uri="{BB962C8B-B14F-4D97-AF65-F5344CB8AC3E}">
        <p14:creationId xmlns:p14="http://schemas.microsoft.com/office/powerpoint/2010/main" val="358014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110373D-BFFA-C678-C238-40E324D337E1}"/>
              </a:ext>
            </a:extLst>
          </p:cNvPr>
          <p:cNvSpPr txBox="1">
            <a:spLocks noGrp="1"/>
          </p:cNvSpPr>
          <p:nvPr>
            <p:ph type="title"/>
          </p:nvPr>
        </p:nvSpPr>
        <p:spPr>
          <a:xfrm>
            <a:off x="1096963" y="287339"/>
            <a:ext cx="10058400" cy="11111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kern="1200">
                <a:solidFill>
                  <a:schemeClr val="tx1"/>
                </a:solidFill>
                <a:latin typeface="Meiryo UI" panose="020B0604030504040204" pitchFamily="50" charset="-128"/>
                <a:ea typeface="Meiryo UI" panose="020B0604030504040204"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3200" dirty="0">
                <a:highlight>
                  <a:srgbClr val="FFFF00"/>
                </a:highlight>
                <a:latin typeface="ＭＳ ゴシック" panose="020B0609070205080204" pitchFamily="49" charset="-128"/>
                <a:ea typeface="ＭＳ ゴシック" panose="020B0609070205080204" pitchFamily="49" charset="-128"/>
              </a:rPr>
              <a:t>「基本ケア」の構成</a:t>
            </a:r>
            <a:endParaRPr kumimoji="1" lang="ja-JP" altLang="en-US" sz="3200" b="1" i="0" u="none" strike="noStrike" kern="1200" cap="none" spc="0" normalizeH="0" baseline="0" noProof="0" dirty="0">
              <a:ln>
                <a:noFill/>
              </a:ln>
              <a:solidFill>
                <a:sysClr val="windowText" lastClr="000000"/>
              </a:solidFill>
              <a:effectLst/>
              <a:highlight>
                <a:srgbClr val="FFFF00"/>
              </a:highlight>
              <a:uLnTx/>
              <a:uFillTx/>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90A12F64-8524-E241-FB8B-B97590A0A5DC}"/>
              </a:ext>
            </a:extLst>
          </p:cNvPr>
          <p:cNvSpPr>
            <a:spLocks noGrp="1"/>
          </p:cNvSpPr>
          <p:nvPr>
            <p:ph idx="1"/>
          </p:nvPr>
        </p:nvSpPr>
        <p:spPr>
          <a:xfrm>
            <a:off x="358589" y="1882589"/>
            <a:ext cx="11295530" cy="3717128"/>
          </a:xfrm>
        </p:spPr>
        <p:txBody>
          <a:bodyPr>
            <a:noAutofit/>
          </a:bodyPr>
          <a:lstStyle/>
          <a:p>
            <a:pPr marL="228600" marR="0" lvl="0" indent="-228600" algn="l" defTabSz="914400" rtl="0" eaLnBrk="1" fontAlgn="auto" latinLnBrk="0" hangingPunct="1">
              <a:lnSpc>
                <a:spcPct val="120000"/>
              </a:lnSpc>
              <a:spcBef>
                <a:spcPts val="2400"/>
              </a:spcBef>
              <a:spcAft>
                <a:spcPts val="0"/>
              </a:spcAft>
              <a:buClr>
                <a:srgbClr val="F4A51E"/>
              </a:buClr>
              <a:buSzTx/>
              <a:buFont typeface="Wingdings" panose="05000000000000000000" pitchFamily="2" charset="2"/>
              <a:buChar char="l"/>
              <a:tabLst/>
              <a:defRPr/>
            </a:pPr>
            <a:r>
              <a:rPr lang="ja-JP" altLang="en-US" sz="2600" b="1" dirty="0">
                <a:latin typeface="ＭＳ ゴシック" panose="020B0609070205080204" pitchFamily="49" charset="-128"/>
                <a:ea typeface="ＭＳ ゴシック" panose="020B0609070205080204" pitchFamily="49" charset="-128"/>
              </a:rPr>
              <a:t>基本ケアの大項目・中項目の構成は、高齢者の機能と生理に基づき「どのようなケアの方向性が必要か」 との視点に基づき作成したものである。</a:t>
            </a:r>
            <a:endParaRPr lang="en-US" altLang="ja-JP" sz="2600" b="1" dirty="0">
              <a:latin typeface="ＭＳ ゴシック" panose="020B0609070205080204" pitchFamily="49" charset="-128"/>
              <a:ea typeface="ＭＳ ゴシック" panose="020B0609070205080204" pitchFamily="49" charset="-128"/>
            </a:endParaRPr>
          </a:p>
          <a:p>
            <a:pPr marL="228600" marR="0" lvl="0" indent="-228600" algn="l" defTabSz="914400" rtl="0" eaLnBrk="1" fontAlgn="auto" latinLnBrk="0" hangingPunct="1">
              <a:lnSpc>
                <a:spcPct val="120000"/>
              </a:lnSpc>
              <a:spcBef>
                <a:spcPts val="2400"/>
              </a:spcBef>
              <a:spcAft>
                <a:spcPts val="0"/>
              </a:spcAft>
              <a:buClr>
                <a:srgbClr val="F4A51E"/>
              </a:buClr>
              <a:buSzTx/>
              <a:buFont typeface="Wingdings" panose="05000000000000000000" pitchFamily="2" charset="2"/>
              <a:buChar char="l"/>
              <a:tabLst/>
              <a:defRPr/>
            </a:pPr>
            <a:r>
              <a:rPr lang="ja-JP" altLang="en-US" sz="2600" b="1" dirty="0">
                <a:latin typeface="ＭＳ ゴシック" panose="020B0609070205080204" pitchFamily="49" charset="-128"/>
                <a:ea typeface="ＭＳ ゴシック" panose="020B0609070205080204" pitchFamily="49" charset="-128"/>
              </a:rPr>
              <a:t>大項目・中項目はそれだけで中身がわかる表現としている。　　　　　（キーワード） </a:t>
            </a:r>
            <a:endParaRPr lang="en-US" altLang="ja-JP" sz="2600" b="1" dirty="0">
              <a:latin typeface="ＭＳ ゴシック" panose="020B0609070205080204" pitchFamily="49" charset="-128"/>
              <a:ea typeface="ＭＳ ゴシック" panose="020B0609070205080204" pitchFamily="49" charset="-128"/>
            </a:endParaRPr>
          </a:p>
          <a:p>
            <a:pPr marL="228600" marR="0" lvl="0" indent="-228600" algn="l" defTabSz="914400" rtl="0" eaLnBrk="1" fontAlgn="auto" latinLnBrk="0" hangingPunct="1">
              <a:lnSpc>
                <a:spcPct val="120000"/>
              </a:lnSpc>
              <a:spcBef>
                <a:spcPts val="2400"/>
              </a:spcBef>
              <a:spcAft>
                <a:spcPts val="0"/>
              </a:spcAft>
              <a:buClr>
                <a:srgbClr val="F4A51E"/>
              </a:buClr>
              <a:buSzTx/>
              <a:buFont typeface="Wingdings" panose="05000000000000000000" pitchFamily="2" charset="2"/>
              <a:buChar char="l"/>
              <a:tabLst/>
              <a:defRPr/>
            </a:pPr>
            <a:r>
              <a:rPr lang="ja-JP" altLang="en-US" sz="2600" b="1" dirty="0">
                <a:latin typeface="ＭＳ ゴシック" panose="020B0609070205080204" pitchFamily="49" charset="-128"/>
                <a:ea typeface="ＭＳ ゴシック" panose="020B0609070205080204" pitchFamily="49" charset="-128"/>
              </a:rPr>
              <a:t>現行の「基本ケア」の大項目の名称は </a:t>
            </a:r>
            <a:r>
              <a:rPr lang="en-US" altLang="ja-JP" sz="2600" b="1" dirty="0">
                <a:latin typeface="ＭＳ ゴシック" panose="020B0609070205080204" pitchFamily="49" charset="-128"/>
                <a:ea typeface="ＭＳ ゴシック" panose="020B0609070205080204" pitchFamily="49" charset="-128"/>
              </a:rPr>
              <a:t>ICF</a:t>
            </a:r>
            <a:r>
              <a:rPr lang="ja-JP" altLang="en-US" sz="2600" b="1" dirty="0">
                <a:latin typeface="ＭＳ ゴシック" panose="020B0609070205080204" pitchFamily="49" charset="-128"/>
                <a:ea typeface="ＭＳ ゴシック" panose="020B0609070205080204" pitchFamily="49" charset="-128"/>
              </a:rPr>
              <a:t>の構成と矛盾しないとの前提で見直し・整理を行った。</a:t>
            </a:r>
            <a:endParaRPr lang="en-US" altLang="ja-JP" sz="2600" b="1" dirty="0">
              <a:latin typeface="ＭＳ ゴシック" panose="020B0609070205080204" pitchFamily="49" charset="-128"/>
              <a:ea typeface="ＭＳ ゴシック" panose="020B0609070205080204" pitchFamily="49" charset="-128"/>
            </a:endParaRPr>
          </a:p>
          <a:p>
            <a:pPr marL="228600" marR="0" lvl="0" indent="-228600" algn="l" defTabSz="914400" rtl="0" eaLnBrk="1" fontAlgn="auto" latinLnBrk="0" hangingPunct="1">
              <a:lnSpc>
                <a:spcPct val="120000"/>
              </a:lnSpc>
              <a:spcBef>
                <a:spcPts val="2400"/>
              </a:spcBef>
              <a:spcAft>
                <a:spcPts val="0"/>
              </a:spcAft>
              <a:buClr>
                <a:srgbClr val="F4A51E"/>
              </a:buClr>
              <a:buSzTx/>
              <a:buFont typeface="Wingdings" panose="05000000000000000000" pitchFamily="2" charset="2"/>
              <a:buChar char="l"/>
              <a:tabLst/>
              <a:defRPr/>
            </a:pPr>
            <a:endParaRPr kumimoji="1" lang="ja-JP" altLang="en-US" sz="2600" b="1"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46FC62FE-51C4-F567-E7F0-3B92E25A7A23}"/>
              </a:ext>
            </a:extLst>
          </p:cNvPr>
          <p:cNvSpPr txBox="1"/>
          <p:nvPr/>
        </p:nvSpPr>
        <p:spPr>
          <a:xfrm>
            <a:off x="3478306" y="5599716"/>
            <a:ext cx="8495158" cy="646331"/>
          </a:xfrm>
          <a:prstGeom prst="rect">
            <a:avLst/>
          </a:prstGeom>
          <a:noFill/>
        </p:spPr>
        <p:txBody>
          <a:bodyPr wrap="square">
            <a:spAutoFit/>
          </a:bodyPr>
          <a:lstStyle/>
          <a:p>
            <a:r>
              <a:rPr lang="ja-JP" altLang="en-US" dirty="0">
                <a:solidFill>
                  <a:schemeClr val="accent3">
                    <a:lumMod val="50000"/>
                  </a:schemeClr>
                </a:solidFill>
              </a:rPr>
              <a:t>出典：令和２年度厚生労働省老人保健事業推進費補助金（老人保健健康増進等事業） 　　　　適切なケアマネジメント手法の策定に向けた 調査研究事業 報告書 </a:t>
            </a:r>
          </a:p>
        </p:txBody>
      </p:sp>
      <p:sp>
        <p:nvSpPr>
          <p:cNvPr id="2" name="四角形: 角を丸くする 1">
            <a:extLst>
              <a:ext uri="{FF2B5EF4-FFF2-40B4-BE49-F238E27FC236}">
                <a16:creationId xmlns:a16="http://schemas.microsoft.com/office/drawing/2014/main" id="{B62F0DE5-34D9-5C40-7121-0C4BBCDB0E9A}"/>
              </a:ext>
            </a:extLst>
          </p:cNvPr>
          <p:cNvSpPr/>
          <p:nvPr/>
        </p:nvSpPr>
        <p:spPr>
          <a:xfrm>
            <a:off x="609600" y="1882588"/>
            <a:ext cx="11044519" cy="998264"/>
          </a:xfrm>
          <a:prstGeom prst="roundRect">
            <a:avLst/>
          </a:pr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9C7A9D2-9B98-A237-9DD6-D7283C499B69}"/>
              </a:ext>
            </a:extLst>
          </p:cNvPr>
          <p:cNvSpPr/>
          <p:nvPr/>
        </p:nvSpPr>
        <p:spPr>
          <a:xfrm>
            <a:off x="603903" y="3119095"/>
            <a:ext cx="11044519" cy="998264"/>
          </a:xfrm>
          <a:prstGeom prst="roundRect">
            <a:avLst/>
          </a:pr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A290291-BE60-5DBE-81BE-2618D2E90998}"/>
              </a:ext>
            </a:extLst>
          </p:cNvPr>
          <p:cNvSpPr/>
          <p:nvPr/>
        </p:nvSpPr>
        <p:spPr>
          <a:xfrm>
            <a:off x="603902" y="4459851"/>
            <a:ext cx="11044519" cy="998264"/>
          </a:xfrm>
          <a:prstGeom prst="roundRect">
            <a:avLst/>
          </a:pr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545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529EA-38C0-713D-3F21-F401C361F88B}"/>
              </a:ext>
            </a:extLst>
          </p:cNvPr>
          <p:cNvSpPr>
            <a:spLocks noGrp="1"/>
          </p:cNvSpPr>
          <p:nvPr>
            <p:ph type="title"/>
          </p:nvPr>
        </p:nvSpPr>
        <p:spPr>
          <a:xfrm>
            <a:off x="3444240" y="45088"/>
            <a:ext cx="5303520" cy="702303"/>
          </a:xfrm>
        </p:spPr>
        <p:txBody>
          <a:bodyPr>
            <a:normAutofit fontScale="90000"/>
          </a:bodyPr>
          <a:lstStyle/>
          <a:p>
            <a:r>
              <a:rPr lang="ja-JP" altLang="en-US" dirty="0">
                <a:highlight>
                  <a:srgbClr val="FFFF00"/>
                </a:highlight>
                <a:latin typeface="ＭＳ ゴシック" panose="020B0609070205080204" pitchFamily="49" charset="-128"/>
                <a:ea typeface="ＭＳ ゴシック" panose="020B0609070205080204" pitchFamily="49" charset="-128"/>
              </a:rPr>
              <a:t>基本ケアの考え方</a:t>
            </a:r>
            <a:endParaRPr kumimoji="1" lang="ja-JP" altLang="en-US" dirty="0">
              <a:highlight>
                <a:srgbClr val="FFFF00"/>
              </a:highlight>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9F8C8E29-5BF9-8F24-223C-81BEE76CD838}"/>
              </a:ext>
            </a:extLst>
          </p:cNvPr>
          <p:cNvSpPr>
            <a:spLocks noGrp="1"/>
          </p:cNvSpPr>
          <p:nvPr>
            <p:ph idx="1"/>
          </p:nvPr>
        </p:nvSpPr>
        <p:spPr>
          <a:xfrm>
            <a:off x="6216239" y="2256168"/>
            <a:ext cx="5635101" cy="4330861"/>
          </a:xfrm>
        </p:spPr>
        <p:txBody>
          <a:bodyPr>
            <a:noAutofit/>
          </a:bodyPr>
          <a:lstStyle/>
          <a:p>
            <a:pPr marL="521208" lvl="1" indent="-228600">
              <a:lnSpc>
                <a:spcPct val="120000"/>
              </a:lnSpc>
              <a:spcBef>
                <a:spcPts val="2400"/>
              </a:spcBef>
              <a:spcAft>
                <a:spcPts val="0"/>
              </a:spcAft>
              <a:buClr>
                <a:srgbClr val="F4A51E"/>
              </a:buClr>
              <a:buFont typeface="Wingdings" panose="05000000000000000000" pitchFamily="2" charset="2"/>
              <a:buChar char="l"/>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状況に応じて優先度や重要度が異なるため、全ての支援内容を横並びに実施するのではなく、</a:t>
            </a:r>
            <a:r>
              <a:rPr kumimoji="1" lang="ja-JP" altLang="en-US" sz="1600" b="1"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情報の収集・分析を踏まえて具体的な内容を組み立てる</a:t>
            </a:r>
            <a:r>
              <a:rPr kumimoji="1" lang="ja-JP" altLang="en-US" sz="1600" b="0"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ことが重要</a:t>
            </a: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p>
          <a:p>
            <a:pPr marL="521208" lvl="1" indent="-228600">
              <a:lnSpc>
                <a:spcPct val="120000"/>
              </a:lnSpc>
              <a:spcBef>
                <a:spcPts val="2400"/>
              </a:spcBef>
              <a:spcAft>
                <a:spcPts val="0"/>
              </a:spcAft>
              <a:buClr>
                <a:srgbClr val="F4A51E"/>
              </a:buClr>
              <a:buFont typeface="Wingdings" panose="05000000000000000000" pitchFamily="2" charset="2"/>
              <a:buChar char="l"/>
              <a:defRPr/>
            </a:pPr>
            <a:r>
              <a:rPr kumimoji="1" lang="ja-JP" altLang="en-US" sz="1600" b="0"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自立支援の観点から、</a:t>
            </a:r>
            <a:r>
              <a:rPr kumimoji="1" lang="ja-JP" altLang="en-US" sz="1600" b="1"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「これまでの生活の尊重と継続の支援」</a:t>
            </a:r>
            <a:r>
              <a:rPr kumimoji="1" lang="ja-JP" altLang="en-US" sz="1600" b="0"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では、</a:t>
            </a:r>
            <a:r>
              <a:rPr kumimoji="1" lang="ja-JP" altLang="en-US" sz="1600" b="1"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状況に応じた適切なリハビリテーションの実施</a:t>
            </a:r>
            <a:r>
              <a:rPr kumimoji="1" lang="ja-JP" altLang="en-US" sz="1600" b="0"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が特に重要。</a:t>
            </a:r>
            <a:endParaRPr kumimoji="1" lang="en-US" altLang="ja-JP" sz="1600" b="0"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521208" lvl="1" indent="-228600">
              <a:lnSpc>
                <a:spcPct val="120000"/>
              </a:lnSpc>
              <a:spcBef>
                <a:spcPts val="2400"/>
              </a:spcBef>
              <a:spcAft>
                <a:spcPts val="0"/>
              </a:spcAft>
              <a:buClr>
                <a:srgbClr val="F4A51E"/>
              </a:buClr>
              <a:buFont typeface="Wingdings" panose="05000000000000000000" pitchFamily="2" charset="2"/>
              <a:buChar char="l"/>
              <a:defRPr/>
            </a:pPr>
            <a:r>
              <a:rPr kumimoji="1" lang="ja-JP" altLang="en-US" sz="1600" b="1"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「基本ケア」と「疾患別ケア」に重複する項目</a:t>
            </a:r>
            <a:r>
              <a:rPr kumimoji="1" lang="ja-JP" altLang="en-US" sz="1600" b="0"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もあるが、これは</a:t>
            </a:r>
            <a:r>
              <a:rPr kumimoji="1" lang="ja-JP" altLang="en-US" sz="1600" b="1"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疾患の有無に関係なく重要であると同時に、疾患がある場合には特に留意すべき項目</a:t>
            </a:r>
            <a:r>
              <a:rPr kumimoji="1" lang="ja-JP" altLang="en-US" sz="1600" b="0" i="0"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となる。</a:t>
            </a:r>
          </a:p>
          <a:p>
            <a:pPr marL="0" marR="0" lvl="0" indent="0" algn="l" defTabSz="914400" rtl="0" eaLnBrk="1" fontAlgn="auto" latinLnBrk="0" hangingPunct="1">
              <a:lnSpc>
                <a:spcPct val="120000"/>
              </a:lnSpc>
              <a:spcBef>
                <a:spcPts val="2400"/>
              </a:spcBef>
              <a:spcAft>
                <a:spcPts val="0"/>
              </a:spcAft>
              <a:buClr>
                <a:srgbClr val="F4A51E"/>
              </a:buClr>
              <a:buSzTx/>
              <a:buNone/>
              <a:tabLst/>
              <a:defRPr/>
            </a:pPr>
            <a:endParaRPr kumimoji="1" lang="en-US" altLang="ja-JP" sz="1600" dirty="0">
              <a:solidFill>
                <a:schemeClr val="tx1"/>
              </a:solidFill>
            </a:endParaRPr>
          </a:p>
        </p:txBody>
      </p:sp>
      <p:sp>
        <p:nvSpPr>
          <p:cNvPr id="4" name="テキスト ボックス 3">
            <a:extLst>
              <a:ext uri="{FF2B5EF4-FFF2-40B4-BE49-F238E27FC236}">
                <a16:creationId xmlns:a16="http://schemas.microsoft.com/office/drawing/2014/main" id="{8277F58C-DC5B-880C-EC45-2DD7423F36C9}"/>
              </a:ext>
            </a:extLst>
          </p:cNvPr>
          <p:cNvSpPr txBox="1"/>
          <p:nvPr/>
        </p:nvSpPr>
        <p:spPr>
          <a:xfrm>
            <a:off x="394447" y="1069675"/>
            <a:ext cx="980738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）基本ケアの活用において留意すべきこと</a:t>
            </a:r>
            <a:endParaRPr kumimoji="1"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四角形: 角を丸くする 5">
            <a:extLst>
              <a:ext uri="{FF2B5EF4-FFF2-40B4-BE49-F238E27FC236}">
                <a16:creationId xmlns:a16="http://schemas.microsoft.com/office/drawing/2014/main" id="{ED4A3853-E3F2-D60D-4500-8D497C11B52B}"/>
              </a:ext>
            </a:extLst>
          </p:cNvPr>
          <p:cNvSpPr/>
          <p:nvPr/>
        </p:nvSpPr>
        <p:spPr>
          <a:xfrm>
            <a:off x="6342077" y="3403543"/>
            <a:ext cx="5693082" cy="1043845"/>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71FE24E-60EC-0A9A-6811-B7A856473B39}"/>
              </a:ext>
            </a:extLst>
          </p:cNvPr>
          <p:cNvSpPr/>
          <p:nvPr/>
        </p:nvSpPr>
        <p:spPr>
          <a:xfrm>
            <a:off x="6342077" y="2256169"/>
            <a:ext cx="5693082" cy="92273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69CB0F5-9B15-EC67-5121-D76A4D11D8E9}"/>
              </a:ext>
            </a:extLst>
          </p:cNvPr>
          <p:cNvSpPr/>
          <p:nvPr/>
        </p:nvSpPr>
        <p:spPr>
          <a:xfrm>
            <a:off x="6342077" y="4564947"/>
            <a:ext cx="5635101" cy="1058192"/>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18DCB48-912F-50EF-FD0F-E27B3C77EC4F}"/>
              </a:ext>
            </a:extLst>
          </p:cNvPr>
          <p:cNvPicPr>
            <a:picLocks noChangeAspect="1"/>
          </p:cNvPicPr>
          <p:nvPr/>
        </p:nvPicPr>
        <p:blipFill>
          <a:blip r:embed="rId2"/>
          <a:stretch>
            <a:fillRect/>
          </a:stretch>
        </p:blipFill>
        <p:spPr>
          <a:xfrm>
            <a:off x="156841" y="1945094"/>
            <a:ext cx="6059394" cy="4153702"/>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5" name="テキスト ボックス 4">
            <a:extLst>
              <a:ext uri="{FF2B5EF4-FFF2-40B4-BE49-F238E27FC236}">
                <a16:creationId xmlns:a16="http://schemas.microsoft.com/office/drawing/2014/main" id="{BA10E6A6-D31F-C63B-CA88-7D089EBB6419}"/>
              </a:ext>
            </a:extLst>
          </p:cNvPr>
          <p:cNvSpPr txBox="1"/>
          <p:nvPr/>
        </p:nvSpPr>
        <p:spPr>
          <a:xfrm>
            <a:off x="9999676" y="428999"/>
            <a:ext cx="1491143" cy="276999"/>
          </a:xfrm>
          <a:prstGeom prst="rect">
            <a:avLst/>
          </a:prstGeom>
          <a:noFill/>
          <a:ln>
            <a:solidFill>
              <a:schemeClr val="accent2">
                <a:lumMod val="50000"/>
              </a:schemeClr>
            </a:solidFill>
          </a:ln>
        </p:spPr>
        <p:txBody>
          <a:bodyPr wrap="square">
            <a:spAutoFit/>
          </a:bodyPr>
          <a:lstStyle/>
          <a:p>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ケアの冊子　</a:t>
            </a:r>
            <a:r>
              <a:rPr lang="en-US" altLang="ja-JP" sz="1200" dirty="0">
                <a:solidFill>
                  <a:schemeClr val="accent3">
                    <a:lumMod val="50000"/>
                  </a:schemeClr>
                </a:solidFill>
                <a:latin typeface="ＭＳ ゴシック" panose="020B0609070205080204" pitchFamily="49" charset="-128"/>
                <a:ea typeface="ＭＳ ゴシック" panose="020B0609070205080204" pitchFamily="49" charset="-128"/>
              </a:rPr>
              <a:t>14</a:t>
            </a:r>
            <a:r>
              <a:rPr lang="ja-JP" altLang="en-US" sz="1200" dirty="0">
                <a:solidFill>
                  <a:schemeClr val="accent3">
                    <a:lumMod val="50000"/>
                  </a:schemeClr>
                </a:solidFill>
                <a:latin typeface="ＭＳ ゴシック" panose="020B0609070205080204" pitchFamily="49" charset="-128"/>
                <a:ea typeface="ＭＳ ゴシック" panose="020B0609070205080204" pitchFamily="49" charset="-128"/>
              </a:rPr>
              <a:t>Ｐ</a:t>
            </a:r>
          </a:p>
        </p:txBody>
      </p:sp>
    </p:spTree>
    <p:extLst>
      <p:ext uri="{BB962C8B-B14F-4D97-AF65-F5344CB8AC3E}">
        <p14:creationId xmlns:p14="http://schemas.microsoft.com/office/powerpoint/2010/main" val="711119052"/>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2734</TotalTime>
  <Words>2231</Words>
  <Application>Microsoft Office PowerPoint</Application>
  <PresentationFormat>ワイド画面</PresentationFormat>
  <Paragraphs>213</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Ｐゴシック</vt:lpstr>
      <vt:lpstr>ＭＳ ゴシック</vt:lpstr>
      <vt:lpstr>Calibri</vt:lpstr>
      <vt:lpstr>Calibri Light</vt:lpstr>
      <vt:lpstr>Wingdings</vt:lpstr>
      <vt:lpstr>レトロスペクト</vt:lpstr>
      <vt:lpstr> 南薩支部　第3回定例研修</vt:lpstr>
      <vt:lpstr>PowerPoint プレゼンテーション</vt:lpstr>
      <vt:lpstr>「適切なケアマネジメント手法の活用方法</vt:lpstr>
      <vt:lpstr>「適切なケアマネジメント手法の活用方法</vt:lpstr>
      <vt:lpstr>「適切なケアマネジメント手法の活用方法</vt:lpstr>
      <vt:lpstr>基本ケアの考え方</vt:lpstr>
      <vt:lpstr>基本ケアの構成</vt:lpstr>
      <vt:lpstr>「基本ケア」の構成</vt:lpstr>
      <vt:lpstr>基本ケアの考え方</vt:lpstr>
      <vt:lpstr>基本方針Ⅰ 尊厳を尊重した意思決定の支援</vt:lpstr>
      <vt:lpstr>適切なケアマネジメント手法における「尊厳」とは？</vt:lpstr>
      <vt:lpstr>基本方針Ⅱ これまでの生活の尊重と継続の支援</vt:lpstr>
      <vt:lpstr>　　　　「喜びや楽しみ、強みを引き出し高める支援」 　　　　　　　　　　　　が必要か検討するためには何を確認すべきなの？</vt:lpstr>
      <vt:lpstr>　　　　「喜びや楽しみ、強みを引き出し高める支援」 　　　　　　　　　　　　が必要か検討するためには何を確認すべきなの？</vt:lpstr>
      <vt:lpstr>基本方針Ⅲ　家族等への支援</vt:lpstr>
      <vt:lpstr>　　　　「家族等の生活を支える支援及び連携の体制の整備」 　　　　　　　　　　　　が必要か検討するためには何を確認すべきなの？</vt:lpstr>
      <vt:lpstr>　　　　「家族等の生活を支える支援及び連携の体制の整備」 　　　　　　　　　　　　が必要か検討するためには何を確認すべきなの？</vt:lpstr>
      <vt:lpstr>　　　　「家族等の生活を支える支援及び連携の体制の整備」 　　　　　　　　　　　　が必要か検討するためには何を確認すべきなの？</vt:lpstr>
      <vt:lpstr>解決志向型アプローチ  と  原因志向型アプローチ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毅 鬼塚</dc:creator>
  <cp:lastModifiedBy>事務局 南薩支部</cp:lastModifiedBy>
  <cp:revision>36</cp:revision>
  <cp:lastPrinted>2023-12-08T05:43:15Z</cp:lastPrinted>
  <dcterms:created xsi:type="dcterms:W3CDTF">2023-12-01T03:06:09Z</dcterms:created>
  <dcterms:modified xsi:type="dcterms:W3CDTF">2025-03-01T00:30:39Z</dcterms:modified>
</cp:coreProperties>
</file>